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9"/>
  </p:notesMasterIdLst>
  <p:sldIdLst>
    <p:sldId id="256" r:id="rId2"/>
    <p:sldId id="286" r:id="rId3"/>
    <p:sldId id="257" r:id="rId4"/>
    <p:sldId id="372" r:id="rId5"/>
    <p:sldId id="352" r:id="rId6"/>
    <p:sldId id="259" r:id="rId7"/>
    <p:sldId id="364" r:id="rId8"/>
    <p:sldId id="365" r:id="rId9"/>
    <p:sldId id="367" r:id="rId10"/>
    <p:sldId id="381" r:id="rId11"/>
    <p:sldId id="370" r:id="rId12"/>
    <p:sldId id="369" r:id="rId13"/>
    <p:sldId id="280" r:id="rId14"/>
    <p:sldId id="359" r:id="rId15"/>
    <p:sldId id="275" r:id="rId16"/>
    <p:sldId id="357" r:id="rId17"/>
    <p:sldId id="358" r:id="rId18"/>
    <p:sldId id="375" r:id="rId19"/>
    <p:sldId id="373" r:id="rId20"/>
    <p:sldId id="360" r:id="rId21"/>
    <p:sldId id="376" r:id="rId22"/>
    <p:sldId id="361" r:id="rId23"/>
    <p:sldId id="362" r:id="rId24"/>
    <p:sldId id="298" r:id="rId25"/>
    <p:sldId id="377" r:id="rId26"/>
    <p:sldId id="288" r:id="rId27"/>
    <p:sldId id="295" r:id="rId28"/>
    <p:sldId id="296" r:id="rId29"/>
    <p:sldId id="297" r:id="rId30"/>
    <p:sldId id="378" r:id="rId31"/>
    <p:sldId id="303" r:id="rId32"/>
    <p:sldId id="351" r:id="rId33"/>
    <p:sldId id="260" r:id="rId34"/>
    <p:sldId id="380" r:id="rId35"/>
    <p:sldId id="302" r:id="rId36"/>
    <p:sldId id="382" r:id="rId37"/>
    <p:sldId id="379" r:id="rId38"/>
  </p:sldIdLst>
  <p:sldSz cx="9144000" cy="5143500" type="screen16x9"/>
  <p:notesSz cx="6858000" cy="9144000"/>
  <p:embeddedFontLst>
    <p:embeddedFont>
      <p:font typeface="Amatic SC" panose="020B0604020202020204" charset="-79"/>
      <p:regular r:id="rId40"/>
      <p:bold r:id="rId41"/>
    </p:embeddedFont>
    <p:embeddedFont>
      <p:font typeface="Calibri" panose="020F0502020204030204" pitchFamily="34" charset="0"/>
      <p:regular r:id="rId42"/>
      <p:bold r:id="rId43"/>
      <p:italic r:id="rId44"/>
      <p:boldItalic r:id="rId45"/>
    </p:embeddedFont>
    <p:embeddedFont>
      <p:font typeface="Merriweather"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A0D"/>
    <a:srgbClr val="FFDB69"/>
    <a:srgbClr val="962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622914-B0A2-4352-A074-74F73BBCCE85}">
  <a:tblStyle styleId="{0B622914-B0A2-4352-A074-74F73BBCCE8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5" autoAdjust="0"/>
    <p:restoredTop sz="76453" autoAdjust="0"/>
  </p:normalViewPr>
  <p:slideViewPr>
    <p:cSldViewPr snapToGrid="0">
      <p:cViewPr varScale="1">
        <p:scale>
          <a:sx n="86" d="100"/>
          <a:sy n="86" d="100"/>
        </p:scale>
        <p:origin x="1373" y="7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63A378-49B4-417A-B2E3-03C6AA41C8CA}" type="doc">
      <dgm:prSet loTypeId="urn:microsoft.com/office/officeart/2005/8/layout/process1" loCatId="process" qsTypeId="urn:microsoft.com/office/officeart/2005/8/quickstyle/simple1" qsCatId="simple" csTypeId="urn:microsoft.com/office/officeart/2005/8/colors/accent1_2" csCatId="accent1" phldr="1"/>
      <dgm:spPr/>
    </dgm:pt>
    <dgm:pt modelId="{E9989640-BCF5-4C77-AD5D-FB01F7E349DB}">
      <dgm:prSet phldrT="[Text]" custT="1"/>
      <dgm:spPr>
        <a:solidFill>
          <a:schemeClr val="accent6">
            <a:lumMod val="75000"/>
          </a:schemeClr>
        </a:solidFill>
      </dgm:spPr>
      <dgm:t>
        <a:bodyPr/>
        <a:lstStyle/>
        <a:p>
          <a:r>
            <a:rPr lang="en-CA" sz="1600" b="1" dirty="0">
              <a:latin typeface="Merriweather" panose="020B0604020202020204" charset="0"/>
            </a:rPr>
            <a:t>Online Order</a:t>
          </a:r>
        </a:p>
        <a:p>
          <a:r>
            <a:rPr lang="en-CA" sz="1600" b="1" dirty="0">
              <a:latin typeface="Merriweather" panose="020B0604020202020204" charset="0"/>
            </a:rPr>
            <a:t>No</a:t>
          </a:r>
        </a:p>
        <a:p>
          <a:r>
            <a:rPr lang="en-CA" sz="1600" b="1" dirty="0">
              <a:latin typeface="Merriweather" panose="020B0604020202020204" charset="0"/>
            </a:rPr>
            <a:t>Yes</a:t>
          </a:r>
        </a:p>
      </dgm:t>
    </dgm:pt>
    <dgm:pt modelId="{B83BA0CC-023D-4F1B-9DD7-109BFD17CF1F}" type="parTrans" cxnId="{83D808B4-BC16-4CD4-9573-2571DBF7148F}">
      <dgm:prSet/>
      <dgm:spPr/>
      <dgm:t>
        <a:bodyPr/>
        <a:lstStyle/>
        <a:p>
          <a:endParaRPr lang="en-CA"/>
        </a:p>
      </dgm:t>
    </dgm:pt>
    <dgm:pt modelId="{163E1695-9D97-4B95-BAAE-9FDD9893B355}" type="sibTrans" cxnId="{83D808B4-BC16-4CD4-9573-2571DBF7148F}">
      <dgm:prSet/>
      <dgm:spPr/>
      <dgm:t>
        <a:bodyPr/>
        <a:lstStyle/>
        <a:p>
          <a:endParaRPr lang="en-CA"/>
        </a:p>
      </dgm:t>
    </dgm:pt>
    <dgm:pt modelId="{11267A82-3EC2-4D9C-9BD0-995F169906D6}">
      <dgm:prSet phldrT="[Text]" custT="1"/>
      <dgm:spPr>
        <a:solidFill>
          <a:schemeClr val="accent6">
            <a:lumMod val="75000"/>
          </a:schemeClr>
        </a:solidFill>
      </dgm:spPr>
      <dgm:t>
        <a:bodyPr/>
        <a:lstStyle/>
        <a:p>
          <a:r>
            <a:rPr lang="en-CA" sz="1600" b="1" dirty="0">
              <a:latin typeface="Merriweather" panose="020B0604020202020204" charset="0"/>
            </a:rPr>
            <a:t>Encoding</a:t>
          </a:r>
        </a:p>
      </dgm:t>
    </dgm:pt>
    <dgm:pt modelId="{70A83A93-B8F1-4A28-ACC6-6A6904192A5B}" type="parTrans" cxnId="{8E8FD6EF-E552-455C-AAA9-15C9DFA3AB53}">
      <dgm:prSet/>
      <dgm:spPr/>
      <dgm:t>
        <a:bodyPr/>
        <a:lstStyle/>
        <a:p>
          <a:endParaRPr lang="en-CA"/>
        </a:p>
      </dgm:t>
    </dgm:pt>
    <dgm:pt modelId="{9335CBA4-E248-4CD7-AD33-74A69C6CB5B5}" type="sibTrans" cxnId="{8E8FD6EF-E552-455C-AAA9-15C9DFA3AB53}">
      <dgm:prSet/>
      <dgm:spPr/>
      <dgm:t>
        <a:bodyPr/>
        <a:lstStyle/>
        <a:p>
          <a:endParaRPr lang="en-CA"/>
        </a:p>
      </dgm:t>
    </dgm:pt>
    <dgm:pt modelId="{7C3CDFA5-C8FA-453E-A42D-E52AB9C5C14C}">
      <dgm:prSet phldrT="[Text]" custT="1"/>
      <dgm:spPr>
        <a:solidFill>
          <a:schemeClr val="accent6">
            <a:lumMod val="75000"/>
          </a:schemeClr>
        </a:solidFill>
      </dgm:spPr>
      <dgm:t>
        <a:bodyPr/>
        <a:lstStyle/>
        <a:p>
          <a:r>
            <a:rPr lang="en-CA" sz="1600" b="1" dirty="0">
              <a:latin typeface="Merriweather" panose="020B0604020202020204" charset="0"/>
            </a:rPr>
            <a:t>Online Order</a:t>
          </a:r>
        </a:p>
        <a:p>
          <a:r>
            <a:rPr lang="en-CA" sz="1600" b="1" dirty="0">
              <a:latin typeface="Merriweather" panose="020B0604020202020204" charset="0"/>
            </a:rPr>
            <a:t>0</a:t>
          </a:r>
        </a:p>
        <a:p>
          <a:r>
            <a:rPr lang="en-CA" sz="1600" b="1" dirty="0">
              <a:latin typeface="Merriweather" panose="020B0604020202020204" charset="0"/>
            </a:rPr>
            <a:t>1</a:t>
          </a:r>
        </a:p>
      </dgm:t>
    </dgm:pt>
    <dgm:pt modelId="{256378D6-F00E-4836-9EC8-34504895586B}" type="parTrans" cxnId="{24FDA2B3-9107-47EC-98C4-22552C936E81}">
      <dgm:prSet/>
      <dgm:spPr/>
      <dgm:t>
        <a:bodyPr/>
        <a:lstStyle/>
        <a:p>
          <a:endParaRPr lang="en-CA"/>
        </a:p>
      </dgm:t>
    </dgm:pt>
    <dgm:pt modelId="{8FFD47ED-1FFB-4D79-A72D-C459780A00B0}" type="sibTrans" cxnId="{24FDA2B3-9107-47EC-98C4-22552C936E81}">
      <dgm:prSet/>
      <dgm:spPr/>
      <dgm:t>
        <a:bodyPr/>
        <a:lstStyle/>
        <a:p>
          <a:endParaRPr lang="en-CA"/>
        </a:p>
      </dgm:t>
    </dgm:pt>
    <dgm:pt modelId="{0F6E72CB-222E-4246-94D7-110B82F01C4A}" type="pres">
      <dgm:prSet presAssocID="{4263A378-49B4-417A-B2E3-03C6AA41C8CA}" presName="Name0" presStyleCnt="0">
        <dgm:presLayoutVars>
          <dgm:dir/>
          <dgm:resizeHandles val="exact"/>
        </dgm:presLayoutVars>
      </dgm:prSet>
      <dgm:spPr/>
    </dgm:pt>
    <dgm:pt modelId="{C5BB13C1-E17B-44C9-9207-260F6AA5464C}" type="pres">
      <dgm:prSet presAssocID="{E9989640-BCF5-4C77-AD5D-FB01F7E349DB}" presName="node" presStyleLbl="node1" presStyleIdx="0" presStyleCnt="3">
        <dgm:presLayoutVars>
          <dgm:bulletEnabled val="1"/>
        </dgm:presLayoutVars>
      </dgm:prSet>
      <dgm:spPr/>
    </dgm:pt>
    <dgm:pt modelId="{1C19A936-7541-4D37-AF35-410A24CF925F}" type="pres">
      <dgm:prSet presAssocID="{163E1695-9D97-4B95-BAAE-9FDD9893B355}" presName="sibTrans" presStyleLbl="sibTrans2D1" presStyleIdx="0" presStyleCnt="2"/>
      <dgm:spPr/>
    </dgm:pt>
    <dgm:pt modelId="{2C3A017D-4B13-45A1-BFF2-73278333C428}" type="pres">
      <dgm:prSet presAssocID="{163E1695-9D97-4B95-BAAE-9FDD9893B355}" presName="connectorText" presStyleLbl="sibTrans2D1" presStyleIdx="0" presStyleCnt="2"/>
      <dgm:spPr/>
    </dgm:pt>
    <dgm:pt modelId="{3F96805F-2412-496F-B4F3-C6401B9F11B8}" type="pres">
      <dgm:prSet presAssocID="{11267A82-3EC2-4D9C-9BD0-995F169906D6}" presName="node" presStyleLbl="node1" presStyleIdx="1" presStyleCnt="3">
        <dgm:presLayoutVars>
          <dgm:bulletEnabled val="1"/>
        </dgm:presLayoutVars>
      </dgm:prSet>
      <dgm:spPr/>
    </dgm:pt>
    <dgm:pt modelId="{65980721-FB16-4FBC-9E96-E5C99546FF3D}" type="pres">
      <dgm:prSet presAssocID="{9335CBA4-E248-4CD7-AD33-74A69C6CB5B5}" presName="sibTrans" presStyleLbl="sibTrans2D1" presStyleIdx="1" presStyleCnt="2"/>
      <dgm:spPr/>
    </dgm:pt>
    <dgm:pt modelId="{632062AE-C7A5-451C-BD45-74FB6906F3A1}" type="pres">
      <dgm:prSet presAssocID="{9335CBA4-E248-4CD7-AD33-74A69C6CB5B5}" presName="connectorText" presStyleLbl="sibTrans2D1" presStyleIdx="1" presStyleCnt="2"/>
      <dgm:spPr/>
    </dgm:pt>
    <dgm:pt modelId="{D5DCDCC0-4591-4F52-8A74-80F019E3A867}" type="pres">
      <dgm:prSet presAssocID="{7C3CDFA5-C8FA-453E-A42D-E52AB9C5C14C}" presName="node" presStyleLbl="node1" presStyleIdx="2" presStyleCnt="3">
        <dgm:presLayoutVars>
          <dgm:bulletEnabled val="1"/>
        </dgm:presLayoutVars>
      </dgm:prSet>
      <dgm:spPr/>
    </dgm:pt>
  </dgm:ptLst>
  <dgm:cxnLst>
    <dgm:cxn modelId="{936BB817-6794-480E-9F49-028427476AAD}" type="presOf" srcId="{9335CBA4-E248-4CD7-AD33-74A69C6CB5B5}" destId="{632062AE-C7A5-451C-BD45-74FB6906F3A1}" srcOrd="1" destOrd="0" presId="urn:microsoft.com/office/officeart/2005/8/layout/process1"/>
    <dgm:cxn modelId="{A4523E45-D3F2-4706-9FC0-9F93229A5B2C}" type="presOf" srcId="{E9989640-BCF5-4C77-AD5D-FB01F7E349DB}" destId="{C5BB13C1-E17B-44C9-9207-260F6AA5464C}" srcOrd="0" destOrd="0" presId="urn:microsoft.com/office/officeart/2005/8/layout/process1"/>
    <dgm:cxn modelId="{38479F70-4BDB-4CFB-9D37-8216F8FD70D0}" type="presOf" srcId="{163E1695-9D97-4B95-BAAE-9FDD9893B355}" destId="{1C19A936-7541-4D37-AF35-410A24CF925F}" srcOrd="0" destOrd="0" presId="urn:microsoft.com/office/officeart/2005/8/layout/process1"/>
    <dgm:cxn modelId="{A07E1A7A-50F4-4ADD-BEA6-626341465E2C}" type="presOf" srcId="{7C3CDFA5-C8FA-453E-A42D-E52AB9C5C14C}" destId="{D5DCDCC0-4591-4F52-8A74-80F019E3A867}" srcOrd="0" destOrd="0" presId="urn:microsoft.com/office/officeart/2005/8/layout/process1"/>
    <dgm:cxn modelId="{13DD2AA2-1A5B-48BC-8AF7-BBA117E102F3}" type="presOf" srcId="{4263A378-49B4-417A-B2E3-03C6AA41C8CA}" destId="{0F6E72CB-222E-4246-94D7-110B82F01C4A}" srcOrd="0" destOrd="0" presId="urn:microsoft.com/office/officeart/2005/8/layout/process1"/>
    <dgm:cxn modelId="{24FDA2B3-9107-47EC-98C4-22552C936E81}" srcId="{4263A378-49B4-417A-B2E3-03C6AA41C8CA}" destId="{7C3CDFA5-C8FA-453E-A42D-E52AB9C5C14C}" srcOrd="2" destOrd="0" parTransId="{256378D6-F00E-4836-9EC8-34504895586B}" sibTransId="{8FFD47ED-1FFB-4D79-A72D-C459780A00B0}"/>
    <dgm:cxn modelId="{83D808B4-BC16-4CD4-9573-2571DBF7148F}" srcId="{4263A378-49B4-417A-B2E3-03C6AA41C8CA}" destId="{E9989640-BCF5-4C77-AD5D-FB01F7E349DB}" srcOrd="0" destOrd="0" parTransId="{B83BA0CC-023D-4F1B-9DD7-109BFD17CF1F}" sibTransId="{163E1695-9D97-4B95-BAAE-9FDD9893B355}"/>
    <dgm:cxn modelId="{6D7D74C1-B355-4711-8D81-E48564F83BB4}" type="presOf" srcId="{9335CBA4-E248-4CD7-AD33-74A69C6CB5B5}" destId="{65980721-FB16-4FBC-9E96-E5C99546FF3D}" srcOrd="0" destOrd="0" presId="urn:microsoft.com/office/officeart/2005/8/layout/process1"/>
    <dgm:cxn modelId="{F1A61CDA-DBDD-4209-BF4A-B393A20E32B6}" type="presOf" srcId="{11267A82-3EC2-4D9C-9BD0-995F169906D6}" destId="{3F96805F-2412-496F-B4F3-C6401B9F11B8}" srcOrd="0" destOrd="0" presId="urn:microsoft.com/office/officeart/2005/8/layout/process1"/>
    <dgm:cxn modelId="{8A31CBED-AD90-4136-A1EE-8C8195305214}" type="presOf" srcId="{163E1695-9D97-4B95-BAAE-9FDD9893B355}" destId="{2C3A017D-4B13-45A1-BFF2-73278333C428}" srcOrd="1" destOrd="0" presId="urn:microsoft.com/office/officeart/2005/8/layout/process1"/>
    <dgm:cxn modelId="{8E8FD6EF-E552-455C-AAA9-15C9DFA3AB53}" srcId="{4263A378-49B4-417A-B2E3-03C6AA41C8CA}" destId="{11267A82-3EC2-4D9C-9BD0-995F169906D6}" srcOrd="1" destOrd="0" parTransId="{70A83A93-B8F1-4A28-ACC6-6A6904192A5B}" sibTransId="{9335CBA4-E248-4CD7-AD33-74A69C6CB5B5}"/>
    <dgm:cxn modelId="{54E01085-F32C-4D7D-B065-23BBAAACFE93}" type="presParOf" srcId="{0F6E72CB-222E-4246-94D7-110B82F01C4A}" destId="{C5BB13C1-E17B-44C9-9207-260F6AA5464C}" srcOrd="0" destOrd="0" presId="urn:microsoft.com/office/officeart/2005/8/layout/process1"/>
    <dgm:cxn modelId="{71C9FFBE-C7DD-4B0E-94B4-59A19115A030}" type="presParOf" srcId="{0F6E72CB-222E-4246-94D7-110B82F01C4A}" destId="{1C19A936-7541-4D37-AF35-410A24CF925F}" srcOrd="1" destOrd="0" presId="urn:microsoft.com/office/officeart/2005/8/layout/process1"/>
    <dgm:cxn modelId="{23BFBE34-B72A-4E22-B3B6-C49FCC0EBA88}" type="presParOf" srcId="{1C19A936-7541-4D37-AF35-410A24CF925F}" destId="{2C3A017D-4B13-45A1-BFF2-73278333C428}" srcOrd="0" destOrd="0" presId="urn:microsoft.com/office/officeart/2005/8/layout/process1"/>
    <dgm:cxn modelId="{221F1D11-3D2E-4FE0-B1E8-54189ECF1EB5}" type="presParOf" srcId="{0F6E72CB-222E-4246-94D7-110B82F01C4A}" destId="{3F96805F-2412-496F-B4F3-C6401B9F11B8}" srcOrd="2" destOrd="0" presId="urn:microsoft.com/office/officeart/2005/8/layout/process1"/>
    <dgm:cxn modelId="{50D12032-C35C-4851-8FD3-85DBECF5D57E}" type="presParOf" srcId="{0F6E72CB-222E-4246-94D7-110B82F01C4A}" destId="{65980721-FB16-4FBC-9E96-E5C99546FF3D}" srcOrd="3" destOrd="0" presId="urn:microsoft.com/office/officeart/2005/8/layout/process1"/>
    <dgm:cxn modelId="{66A3265C-DADF-43BA-A470-99189827E6EC}" type="presParOf" srcId="{65980721-FB16-4FBC-9E96-E5C99546FF3D}" destId="{632062AE-C7A5-451C-BD45-74FB6906F3A1}" srcOrd="0" destOrd="0" presId="urn:microsoft.com/office/officeart/2005/8/layout/process1"/>
    <dgm:cxn modelId="{BB64104C-394C-4501-8024-D4AB65F346DA}" type="presParOf" srcId="{0F6E72CB-222E-4246-94D7-110B82F01C4A}" destId="{D5DCDCC0-4591-4F52-8A74-80F019E3A867}"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B13C1-E17B-44C9-9207-260F6AA5464C}">
      <dsp:nvSpPr>
        <dsp:cNvPr id="0" name=""/>
        <dsp:cNvSpPr/>
      </dsp:nvSpPr>
      <dsp:spPr>
        <a:xfrm>
          <a:off x="6663" y="953883"/>
          <a:ext cx="1991510" cy="1194906"/>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latin typeface="Merriweather" panose="020B0604020202020204" charset="0"/>
            </a:rPr>
            <a:t>Online Order</a:t>
          </a:r>
        </a:p>
        <a:p>
          <a:pPr marL="0" lvl="0" indent="0" algn="ctr" defTabSz="711200">
            <a:lnSpc>
              <a:spcPct val="90000"/>
            </a:lnSpc>
            <a:spcBef>
              <a:spcPct val="0"/>
            </a:spcBef>
            <a:spcAft>
              <a:spcPct val="35000"/>
            </a:spcAft>
            <a:buNone/>
          </a:pPr>
          <a:r>
            <a:rPr lang="en-CA" sz="1600" b="1" kern="1200" dirty="0">
              <a:latin typeface="Merriweather" panose="020B0604020202020204" charset="0"/>
            </a:rPr>
            <a:t>No</a:t>
          </a:r>
        </a:p>
        <a:p>
          <a:pPr marL="0" lvl="0" indent="0" algn="ctr" defTabSz="711200">
            <a:lnSpc>
              <a:spcPct val="90000"/>
            </a:lnSpc>
            <a:spcBef>
              <a:spcPct val="0"/>
            </a:spcBef>
            <a:spcAft>
              <a:spcPct val="35000"/>
            </a:spcAft>
            <a:buNone/>
          </a:pPr>
          <a:r>
            <a:rPr lang="en-CA" sz="1600" b="1" kern="1200" dirty="0">
              <a:latin typeface="Merriweather" panose="020B0604020202020204" charset="0"/>
            </a:rPr>
            <a:t>Yes</a:t>
          </a:r>
        </a:p>
      </dsp:txBody>
      <dsp:txXfrm>
        <a:off x="41661" y="988881"/>
        <a:ext cx="1921514" cy="1124910"/>
      </dsp:txXfrm>
    </dsp:sp>
    <dsp:sp modelId="{1C19A936-7541-4D37-AF35-410A24CF925F}">
      <dsp:nvSpPr>
        <dsp:cNvPr id="0" name=""/>
        <dsp:cNvSpPr/>
      </dsp:nvSpPr>
      <dsp:spPr>
        <a:xfrm>
          <a:off x="2197324" y="1304389"/>
          <a:ext cx="422200" cy="4938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CA" sz="2200" kern="1200"/>
        </a:p>
      </dsp:txBody>
      <dsp:txXfrm>
        <a:off x="2197324" y="1403168"/>
        <a:ext cx="295540" cy="296336"/>
      </dsp:txXfrm>
    </dsp:sp>
    <dsp:sp modelId="{3F96805F-2412-496F-B4F3-C6401B9F11B8}">
      <dsp:nvSpPr>
        <dsp:cNvPr id="0" name=""/>
        <dsp:cNvSpPr/>
      </dsp:nvSpPr>
      <dsp:spPr>
        <a:xfrm>
          <a:off x="2794778" y="953883"/>
          <a:ext cx="1991510" cy="1194906"/>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latin typeface="Merriweather" panose="020B0604020202020204" charset="0"/>
            </a:rPr>
            <a:t>Encoding</a:t>
          </a:r>
        </a:p>
      </dsp:txBody>
      <dsp:txXfrm>
        <a:off x="2829776" y="988881"/>
        <a:ext cx="1921514" cy="1124910"/>
      </dsp:txXfrm>
    </dsp:sp>
    <dsp:sp modelId="{65980721-FB16-4FBC-9E96-E5C99546FF3D}">
      <dsp:nvSpPr>
        <dsp:cNvPr id="0" name=""/>
        <dsp:cNvSpPr/>
      </dsp:nvSpPr>
      <dsp:spPr>
        <a:xfrm>
          <a:off x="4985439" y="1304389"/>
          <a:ext cx="422200" cy="4938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CA" sz="2200" kern="1200"/>
        </a:p>
      </dsp:txBody>
      <dsp:txXfrm>
        <a:off x="4985439" y="1403168"/>
        <a:ext cx="295540" cy="296336"/>
      </dsp:txXfrm>
    </dsp:sp>
    <dsp:sp modelId="{D5DCDCC0-4591-4F52-8A74-80F019E3A867}">
      <dsp:nvSpPr>
        <dsp:cNvPr id="0" name=""/>
        <dsp:cNvSpPr/>
      </dsp:nvSpPr>
      <dsp:spPr>
        <a:xfrm>
          <a:off x="5582893" y="953883"/>
          <a:ext cx="1991510" cy="1194906"/>
        </a:xfrm>
        <a:prstGeom prst="roundRect">
          <a:avLst>
            <a:gd name="adj" fmla="val 10000"/>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latin typeface="Merriweather" panose="020B0604020202020204" charset="0"/>
            </a:rPr>
            <a:t>Online Order</a:t>
          </a:r>
        </a:p>
        <a:p>
          <a:pPr marL="0" lvl="0" indent="0" algn="ctr" defTabSz="711200">
            <a:lnSpc>
              <a:spcPct val="90000"/>
            </a:lnSpc>
            <a:spcBef>
              <a:spcPct val="0"/>
            </a:spcBef>
            <a:spcAft>
              <a:spcPct val="35000"/>
            </a:spcAft>
            <a:buNone/>
          </a:pPr>
          <a:r>
            <a:rPr lang="en-CA" sz="1600" b="1" kern="1200" dirty="0">
              <a:latin typeface="Merriweather" panose="020B0604020202020204" charset="0"/>
            </a:rPr>
            <a:t>0</a:t>
          </a:r>
        </a:p>
        <a:p>
          <a:pPr marL="0" lvl="0" indent="0" algn="ctr" defTabSz="711200">
            <a:lnSpc>
              <a:spcPct val="90000"/>
            </a:lnSpc>
            <a:spcBef>
              <a:spcPct val="0"/>
            </a:spcBef>
            <a:spcAft>
              <a:spcPct val="35000"/>
            </a:spcAft>
            <a:buNone/>
          </a:pPr>
          <a:r>
            <a:rPr lang="en-CA" sz="1600" b="1" kern="1200" dirty="0">
              <a:latin typeface="Merriweather" panose="020B0604020202020204" charset="0"/>
            </a:rPr>
            <a:t>1</a:t>
          </a:r>
        </a:p>
      </dsp:txBody>
      <dsp:txXfrm>
        <a:off x="5617891" y="988881"/>
        <a:ext cx="1921514" cy="11249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rive.google.com/drive/folders/17ZejaBl5YPiw1W7KEUcbR-IWsu0RxGMF?usp=shar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This is our project on “Restaurant Rating Application”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82e49578e2_5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Encoding is the process of converting data from one form to another. </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order to perform data modelling techniques for prediction, we have encoded “online order”, “book table”, “location”, “restaurant type” and “city”.</a:t>
            </a:r>
            <a:endParaRPr dirty="0"/>
          </a:p>
        </p:txBody>
      </p:sp>
      <p:sp>
        <p:nvSpPr>
          <p:cNvPr id="2119" name="Google Shape;2119;g82e49578e2_5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754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759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8" name="Google Shape;2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The correlation heatmap depicts that the “votes” directly effect the ”rating”. Similarly, the “cost” has also an effect on the “rating” </a:t>
            </a:r>
          </a:p>
          <a:p>
            <a:pPr marL="0" lvl="0" indent="0" algn="l" rtl="0">
              <a:lnSpc>
                <a:spcPct val="100000"/>
              </a:lnSpc>
              <a:spcBef>
                <a:spcPts val="0"/>
              </a:spcBef>
              <a:spcAft>
                <a:spcPts val="0"/>
              </a:spcAft>
              <a:buSzPts val="1400"/>
              <a:buNone/>
            </a:pPr>
            <a:r>
              <a:rPr lang="en-US" dirty="0"/>
              <a:t>From this heatmap, we can select the variables of our interest for our further analysis.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average rating of restaurants falls in the range from 3.6 to 4.0.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So, in order to compete in the market, it is a must for a new restaurant to analyze the services of existing ones.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we have looked upon the service of table reservation by the existing restaurants. </a:t>
            </a:r>
          </a:p>
          <a:p>
            <a:pPr marL="0" lvl="0" indent="0" algn="l" rtl="0">
              <a:spcBef>
                <a:spcPts val="0"/>
              </a:spcBef>
              <a:spcAft>
                <a:spcPts val="0"/>
              </a:spcAft>
              <a:buNone/>
            </a:pPr>
            <a:r>
              <a:rPr lang="en-US" dirty="0"/>
              <a:t>It can be observed from the graph that majority of restaurants does not provide the facility of booking a table.</a:t>
            </a:r>
            <a:endParaRPr dirty="0"/>
          </a:p>
        </p:txBody>
      </p:sp>
    </p:spTree>
    <p:extLst>
      <p:ext uri="{BB962C8B-B14F-4D97-AF65-F5344CB8AC3E}">
        <p14:creationId xmlns:p14="http://schemas.microsoft.com/office/powerpoint/2010/main" val="239549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analyzing the effect of table booking on “Rating” it can be observed that if a restaurant opts to provide the service of table reservation</a:t>
            </a:r>
          </a:p>
          <a:p>
            <a:pPr marL="0" lvl="0" indent="0" algn="l" rtl="0">
              <a:spcBef>
                <a:spcPts val="0"/>
              </a:spcBef>
              <a:spcAft>
                <a:spcPts val="0"/>
              </a:spcAft>
              <a:buNone/>
            </a:pPr>
            <a:r>
              <a:rPr lang="en-US" dirty="0"/>
              <a:t> then it has a positive impact on rating as seen from the graph.</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Also, we have analyzed the trend of “online order” for the existing restaurants.</a:t>
            </a:r>
          </a:p>
          <a:p>
            <a:pPr marL="0" lvl="0" indent="0" algn="l" rtl="0">
              <a:spcBef>
                <a:spcPts val="0"/>
              </a:spcBef>
              <a:spcAft>
                <a:spcPts val="0"/>
              </a:spcAft>
              <a:buNone/>
            </a:pPr>
            <a:r>
              <a:rPr lang="en-US" dirty="0"/>
              <a:t>The count of restaurants which provide the service of online order is more than 25,000.</a:t>
            </a:r>
            <a:endParaRPr dirty="0"/>
          </a:p>
        </p:txBody>
      </p:sp>
    </p:spTree>
    <p:extLst>
      <p:ext uri="{BB962C8B-B14F-4D97-AF65-F5344CB8AC3E}">
        <p14:creationId xmlns:p14="http://schemas.microsoft.com/office/powerpoint/2010/main" val="2979857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analyzing the impact of “online order” on “Rating” it can be observed that if a restaurant provides an option for online order </a:t>
            </a:r>
          </a:p>
          <a:p>
            <a:pPr marL="0" lvl="0" indent="0" algn="l" rtl="0">
              <a:spcBef>
                <a:spcPts val="0"/>
              </a:spcBef>
              <a:spcAft>
                <a:spcPts val="0"/>
              </a:spcAft>
              <a:buNone/>
            </a:pPr>
            <a:r>
              <a:rPr lang="en-US" dirty="0"/>
              <a:t>then they have a higher chance of getting better rating. </a:t>
            </a:r>
            <a:endParaRPr dirty="0"/>
          </a:p>
        </p:txBody>
      </p:sp>
    </p:spTree>
    <p:extLst>
      <p:ext uri="{BB962C8B-B14F-4D97-AF65-F5344CB8AC3E}">
        <p14:creationId xmlns:p14="http://schemas.microsoft.com/office/powerpoint/2010/main" val="1335441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506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5" name="Google Shape;196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CA" dirty="0"/>
              <a:t>After performing, all the analysis on all the variables, we have selected “online order”, “votes”, “restaurant type”, “location”, “city”, “book table” and “cost” as our predictor variables </a:t>
            </a:r>
          </a:p>
          <a:p>
            <a:pPr marL="0" marR="0" lvl="0" indent="0" algn="l" rtl="0">
              <a:lnSpc>
                <a:spcPct val="100000"/>
              </a:lnSpc>
              <a:spcBef>
                <a:spcPts val="0"/>
              </a:spcBef>
              <a:spcAft>
                <a:spcPts val="0"/>
              </a:spcAft>
              <a:buClr>
                <a:srgbClr val="000000"/>
              </a:buClr>
              <a:buSzPts val="1100"/>
              <a:buFont typeface="Arial"/>
              <a:buNone/>
            </a:pPr>
            <a:r>
              <a:rPr lang="en-CA" dirty="0"/>
              <a:t>as they explain the maximum variance.</a:t>
            </a:r>
          </a:p>
          <a:p>
            <a:pPr marL="0" marR="0" lvl="0" indent="0" algn="l" rtl="0">
              <a:lnSpc>
                <a:spcPct val="100000"/>
              </a:lnSpc>
              <a:spcBef>
                <a:spcPts val="0"/>
              </a:spcBef>
              <a:spcAft>
                <a:spcPts val="0"/>
              </a:spcAft>
              <a:buClr>
                <a:srgbClr val="000000"/>
              </a:buClr>
              <a:buSzPts val="1100"/>
              <a:buFont typeface="Arial"/>
              <a:buNone/>
            </a:pPr>
            <a:r>
              <a:rPr lang="en-CA" dirty="0"/>
              <a:t>Where as “rating” is our response variable.</a:t>
            </a:r>
            <a:endParaRPr dirty="0"/>
          </a:p>
        </p:txBody>
      </p:sp>
      <p:sp>
        <p:nvSpPr>
          <p:cNvPr id="1966" name="Google Shape;1966;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7378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sz="1100" b="0" i="0" u="none" strike="noStrike" cap="none" dirty="0">
                <a:solidFill>
                  <a:srgbClr val="000000"/>
                </a:solidFill>
                <a:effectLst/>
                <a:latin typeface="Arial"/>
                <a:ea typeface="Arial"/>
                <a:cs typeface="Arial"/>
                <a:sym typeface="Arial"/>
              </a:rPr>
              <a:t>The benefits of Bangalore's infrastructure and resources led to many multinational corporations place their headquarters in city. This has also helped other business to flourish. </a:t>
            </a:r>
          </a:p>
          <a:p>
            <a:r>
              <a:rPr lang="en-CA" sz="1100" b="0" i="0" u="none" strike="noStrike" cap="none" dirty="0">
                <a:solidFill>
                  <a:srgbClr val="000000"/>
                </a:solidFill>
                <a:effectLst/>
                <a:latin typeface="Arial"/>
                <a:ea typeface="Arial"/>
                <a:cs typeface="Arial"/>
                <a:sym typeface="Arial"/>
              </a:rPr>
              <a:t>You get cuisines from all around the world here. </a:t>
            </a:r>
          </a:p>
          <a:p>
            <a:r>
              <a:rPr lang="en-CA" sz="1100" b="0" i="0" u="none" strike="noStrike" cap="none" dirty="0">
                <a:solidFill>
                  <a:srgbClr val="000000"/>
                </a:solidFill>
                <a:effectLst/>
                <a:latin typeface="Arial"/>
                <a:ea typeface="Arial"/>
                <a:cs typeface="Arial"/>
                <a:sym typeface="Arial"/>
              </a:rPr>
              <a:t>Dine-out, Pubs, Bars, Delivery, Drinks, Buffet, Desserts all kinds of options are available here. </a:t>
            </a:r>
          </a:p>
          <a:p>
            <a:r>
              <a:rPr lang="en-CA" sz="1100" b="0" i="0" u="none" strike="noStrike" cap="none" dirty="0" err="1">
                <a:solidFill>
                  <a:srgbClr val="000000"/>
                </a:solidFill>
                <a:effectLst/>
                <a:latin typeface="Arial"/>
                <a:ea typeface="Arial"/>
                <a:cs typeface="Arial"/>
                <a:sym typeface="Arial"/>
              </a:rPr>
              <a:t>Bengalore</a:t>
            </a:r>
            <a:r>
              <a:rPr lang="en-CA" sz="1100" b="0" i="0" u="none" strike="noStrike" cap="none" dirty="0">
                <a:solidFill>
                  <a:srgbClr val="000000"/>
                </a:solidFill>
                <a:effectLst/>
                <a:latin typeface="Arial"/>
                <a:ea typeface="Arial"/>
                <a:cs typeface="Arial"/>
                <a:sym typeface="Arial"/>
              </a:rPr>
              <a:t> is best place for foodies.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4337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have performed Regression Analysis on the selected features using four different algorithms.</a:t>
            </a:r>
          </a:p>
          <a:p>
            <a:r>
              <a:rPr lang="en-US" dirty="0"/>
              <a:t>Among linear regression, decision tree, random forest and XG boost, the highest  R-squared value is given by random forest algorithm. </a:t>
            </a:r>
          </a:p>
          <a:p>
            <a:r>
              <a:rPr lang="en-US" dirty="0"/>
              <a:t>So we selected Random Forest as our prediction model. </a:t>
            </a:r>
          </a:p>
        </p:txBody>
      </p:sp>
      <p:sp>
        <p:nvSpPr>
          <p:cNvPr id="4" name="Slide Number Placeholder 3"/>
          <p:cNvSpPr>
            <a:spLocks noGrp="1"/>
          </p:cNvSpPr>
          <p:nvPr>
            <p:ph type="sldNum" sz="quarter" idx="10"/>
          </p:nvPr>
        </p:nvSpPr>
        <p:spPr/>
        <p:txBody>
          <a:bodyPr/>
          <a:lstStyle/>
          <a:p>
            <a:fld id="{B68D2766-C49B-4C1A-9FEE-6F146754B02B}" type="slidenum">
              <a:rPr lang="en-US" smtClean="0"/>
              <a:t>20</a:t>
            </a:fld>
            <a:endParaRPr lang="en-US"/>
          </a:p>
        </p:txBody>
      </p:sp>
    </p:spTree>
    <p:extLst>
      <p:ext uri="{BB962C8B-B14F-4D97-AF65-F5344CB8AC3E}">
        <p14:creationId xmlns:p14="http://schemas.microsoft.com/office/powerpoint/2010/main" val="2370868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917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9" name="Google Shape;233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pPr>
            <a:r>
              <a:rPr lang="en-US" dirty="0"/>
              <a:t>“Reviews” by the customers play an important role in analyzing customer demands, likes and dislikes. </a:t>
            </a:r>
          </a:p>
          <a:p>
            <a:pPr marL="171450" lvl="0" indent="-171450" algn="l" rtl="0">
              <a:lnSpc>
                <a:spcPct val="100000"/>
              </a:lnSpc>
              <a:spcBef>
                <a:spcPts val="0"/>
              </a:spcBef>
              <a:spcAft>
                <a:spcPts val="0"/>
              </a:spcAft>
              <a:buSzPts val="1400"/>
            </a:pPr>
            <a:r>
              <a:rPr lang="en-US" dirty="0"/>
              <a:t>Natural Language Processing is performed in order to extract meaningful data from the reviews like what is the most liked dish, best compliment received etc.</a:t>
            </a:r>
          </a:p>
          <a:p>
            <a:pPr marL="171450" lvl="0" indent="-171450" algn="l" rtl="0">
              <a:lnSpc>
                <a:spcPct val="100000"/>
              </a:lnSpc>
              <a:spcBef>
                <a:spcPts val="0"/>
              </a:spcBef>
              <a:spcAft>
                <a:spcPts val="0"/>
              </a:spcAft>
              <a:buSzPts val="1400"/>
            </a:pPr>
            <a:r>
              <a:rPr lang="en-US" dirty="0"/>
              <a:t>First step is to import NLTK libraries.</a:t>
            </a:r>
          </a:p>
          <a:p>
            <a:pPr marL="171450" lvl="0" indent="-171450" algn="l" rtl="0">
              <a:lnSpc>
                <a:spcPct val="100000"/>
              </a:lnSpc>
              <a:spcBef>
                <a:spcPts val="0"/>
              </a:spcBef>
              <a:spcAft>
                <a:spcPts val="0"/>
              </a:spcAft>
              <a:buSzPts val="1400"/>
            </a:pPr>
            <a:r>
              <a:rPr lang="en-US" dirty="0"/>
              <a:t>Next step is to convert sequence strings to individual words in order perform any operation. This is called as tokenizing.</a:t>
            </a:r>
          </a:p>
          <a:p>
            <a:pPr marL="171450" lvl="0" indent="-171450" algn="l" rtl="0">
              <a:lnSpc>
                <a:spcPct val="100000"/>
              </a:lnSpc>
              <a:spcBef>
                <a:spcPts val="0"/>
              </a:spcBef>
              <a:spcAft>
                <a:spcPts val="0"/>
              </a:spcAft>
              <a:buSzPts val="1400"/>
            </a:pPr>
            <a:r>
              <a:rPr lang="en-US" dirty="0"/>
              <a:t>Stop words are then removed from the tokenized words. The stop words are the most commonly used words such as is, am, are, the etc.</a:t>
            </a:r>
          </a:p>
          <a:p>
            <a:pPr marL="171450" lvl="0" indent="-171450" algn="l" rtl="0">
              <a:lnSpc>
                <a:spcPct val="100000"/>
              </a:lnSpc>
              <a:spcBef>
                <a:spcPts val="0"/>
              </a:spcBef>
              <a:spcAft>
                <a:spcPts val="0"/>
              </a:spcAft>
              <a:buSzPts val="1400"/>
            </a:pPr>
            <a:r>
              <a:rPr lang="en-US" dirty="0"/>
              <a:t>We then calculated the frequency distribution to check the occurrence of each word.</a:t>
            </a:r>
          </a:p>
          <a:p>
            <a:pPr marL="171450" lvl="0" indent="-171450" algn="l" rtl="0">
              <a:lnSpc>
                <a:spcPct val="100000"/>
              </a:lnSpc>
              <a:spcBef>
                <a:spcPts val="0"/>
              </a:spcBef>
              <a:spcAft>
                <a:spcPts val="0"/>
              </a:spcAft>
              <a:buSzPts val="1400"/>
            </a:pPr>
            <a:r>
              <a:rPr lang="en-US" dirty="0"/>
              <a:t>POS tagging i.e. Part of Speech tagging is done to separate the words based on their type like nouns, adjectives, verb and adverbs.</a:t>
            </a:r>
          </a:p>
          <a:p>
            <a:pPr marL="171450" lvl="0" indent="-171450" algn="l" rtl="0">
              <a:lnSpc>
                <a:spcPct val="100000"/>
              </a:lnSpc>
              <a:spcBef>
                <a:spcPts val="0"/>
              </a:spcBef>
              <a:spcAft>
                <a:spcPts val="0"/>
              </a:spcAft>
              <a:buSzPts val="1400"/>
            </a:pPr>
            <a:r>
              <a:rPr lang="en-US" dirty="0"/>
              <a:t>Finally we have created a </a:t>
            </a:r>
            <a:r>
              <a:rPr lang="en-US" dirty="0" err="1"/>
              <a:t>wordcloud</a:t>
            </a:r>
            <a:r>
              <a:rPr lang="en-US" dirty="0"/>
              <a:t> to show the data visually.</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1" name="Google Shape;235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pPr>
            <a:r>
              <a:rPr lang="en-US" dirty="0"/>
              <a:t>The “adjectives” from the 4-star rating reviews were extracted to view  the positive compliments received from the customers.</a:t>
            </a:r>
          </a:p>
          <a:p>
            <a:pPr marL="171450" lvl="0" indent="-171450" algn="l" rtl="0">
              <a:lnSpc>
                <a:spcPct val="100000"/>
              </a:lnSpc>
              <a:spcBef>
                <a:spcPts val="0"/>
              </a:spcBef>
              <a:spcAft>
                <a:spcPts val="0"/>
              </a:spcAft>
              <a:buSzPts val="1400"/>
            </a:pPr>
            <a:r>
              <a:rPr lang="en-US" dirty="0"/>
              <a:t>These compliments acts as a booster to maintain their customer satisfaction.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1" name="Google Shape;2351;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pPr>
            <a:r>
              <a:rPr lang="en-US" dirty="0"/>
              <a:t>Similarly, we have extracted negative comments given by the customers in order to improve.</a:t>
            </a:r>
          </a:p>
          <a:p>
            <a:pPr marL="171450" lvl="0" indent="-171450" algn="l" rtl="0">
              <a:lnSpc>
                <a:spcPct val="100000"/>
              </a:lnSpc>
              <a:spcBef>
                <a:spcPts val="0"/>
              </a:spcBef>
              <a:spcAft>
                <a:spcPts val="0"/>
              </a:spcAft>
              <a:buSzPts val="1400"/>
            </a:pPr>
            <a:r>
              <a:rPr lang="en-US" dirty="0"/>
              <a:t>It can be inferred that the leading factors which decrease the rating are:</a:t>
            </a:r>
          </a:p>
          <a:p>
            <a:pPr marL="628650" lvl="1" indent="-171450" algn="l" rtl="0">
              <a:lnSpc>
                <a:spcPct val="100000"/>
              </a:lnSpc>
              <a:spcBef>
                <a:spcPts val="0"/>
              </a:spcBef>
              <a:spcAft>
                <a:spcPts val="0"/>
              </a:spcAft>
              <a:buSzPts val="1400"/>
            </a:pPr>
            <a:r>
              <a:rPr lang="en-US" dirty="0"/>
              <a:t>Quality</a:t>
            </a:r>
          </a:p>
          <a:p>
            <a:pPr marL="628650" lvl="1" indent="-171450" algn="l" rtl="0">
              <a:lnSpc>
                <a:spcPct val="100000"/>
              </a:lnSpc>
              <a:spcBef>
                <a:spcPts val="0"/>
              </a:spcBef>
              <a:spcAft>
                <a:spcPts val="0"/>
              </a:spcAft>
              <a:buSzPts val="1400"/>
            </a:pPr>
            <a:r>
              <a:rPr lang="en-US" dirty="0"/>
              <a:t>Order</a:t>
            </a:r>
          </a:p>
          <a:p>
            <a:pPr marL="628650" lvl="1" indent="-171450" algn="l" rtl="0">
              <a:lnSpc>
                <a:spcPct val="100000"/>
              </a:lnSpc>
              <a:spcBef>
                <a:spcPts val="0"/>
              </a:spcBef>
              <a:spcAft>
                <a:spcPts val="0"/>
              </a:spcAft>
              <a:buSzPts val="1400"/>
            </a:pPr>
            <a:r>
              <a:rPr lang="en-US" dirty="0"/>
              <a:t>Time</a:t>
            </a:r>
          </a:p>
          <a:p>
            <a:pPr marL="628650" lvl="1" indent="-171450" algn="l" rtl="0">
              <a:lnSpc>
                <a:spcPct val="100000"/>
              </a:lnSpc>
              <a:spcBef>
                <a:spcPts val="0"/>
              </a:spcBef>
              <a:spcAft>
                <a:spcPts val="0"/>
              </a:spcAft>
              <a:buSzPts val="1400"/>
            </a:pPr>
            <a:r>
              <a:rPr lang="en-US" dirty="0"/>
              <a:t>Quantity</a:t>
            </a:r>
          </a:p>
          <a:p>
            <a:pPr marL="628650" lvl="1" indent="-171450" algn="l" rtl="0">
              <a:lnSpc>
                <a:spcPct val="100000"/>
              </a:lnSpc>
              <a:spcBef>
                <a:spcPts val="0"/>
              </a:spcBef>
              <a:spcAft>
                <a:spcPts val="0"/>
              </a:spcAft>
              <a:buSzPts val="1400"/>
            </a:pPr>
            <a:r>
              <a:rPr lang="en-US" dirty="0"/>
              <a:t>Money</a:t>
            </a:r>
            <a:endParaRPr dirty="0"/>
          </a:p>
        </p:txBody>
      </p:sp>
    </p:spTree>
    <p:extLst>
      <p:ext uri="{BB962C8B-B14F-4D97-AF65-F5344CB8AC3E}">
        <p14:creationId xmlns:p14="http://schemas.microsoft.com/office/powerpoint/2010/main" val="3475742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577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3" name="Google Shape;23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pPr>
            <a:r>
              <a:rPr lang="en-US" dirty="0"/>
              <a:t>Django is a Python-based open-source web framework, which follows the model-template-view (MTV) architectural pattern.</a:t>
            </a:r>
          </a:p>
          <a:p>
            <a:pPr marL="171450" lvl="0" indent="-171450" algn="l" rtl="0">
              <a:lnSpc>
                <a:spcPct val="100000"/>
              </a:lnSpc>
              <a:spcBef>
                <a:spcPts val="0"/>
              </a:spcBef>
              <a:spcAft>
                <a:spcPts val="0"/>
              </a:spcAft>
              <a:buSzPts val="1400"/>
            </a:pPr>
            <a:r>
              <a:rPr lang="en-US" dirty="0"/>
              <a:t>We have created a web application upon Django’s framework using python in order to predict the “rating” of a restaurant based on the selected features earlier.</a:t>
            </a:r>
          </a:p>
          <a:p>
            <a:pPr marL="171450" lvl="0" indent="-171450" algn="l" rtl="0">
              <a:lnSpc>
                <a:spcPct val="100000"/>
              </a:lnSpc>
              <a:spcBef>
                <a:spcPts val="0"/>
              </a:spcBef>
              <a:spcAft>
                <a:spcPts val="0"/>
              </a:spcAft>
              <a:buSzPts val="1400"/>
            </a:pPr>
            <a:endParaRPr lang="en-US" dirty="0"/>
          </a:p>
          <a:p>
            <a:pPr marL="171450" lvl="0" indent="-171450" algn="l" rtl="0">
              <a:lnSpc>
                <a:spcPct val="100000"/>
              </a:lnSpc>
              <a:spcBef>
                <a:spcPts val="0"/>
              </a:spcBef>
              <a:spcAft>
                <a:spcPts val="0"/>
              </a:spcAft>
              <a:buSzPts val="1400"/>
            </a:pP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3" name="Google Shape;23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pPr>
            <a:r>
              <a:rPr lang="en-US" dirty="0"/>
              <a:t>User has the option to select different options from the dropdown menus and fill in the cost and votes in the text boxes.</a:t>
            </a:r>
          </a:p>
          <a:p>
            <a:pPr marL="171450" lvl="0" indent="-171450" algn="l" rtl="0">
              <a:lnSpc>
                <a:spcPct val="100000"/>
              </a:lnSpc>
              <a:spcBef>
                <a:spcPts val="0"/>
              </a:spcBef>
              <a:spcAft>
                <a:spcPts val="0"/>
              </a:spcAft>
              <a:buSzPts val="1400"/>
            </a:pPr>
            <a:r>
              <a:rPr lang="en-US" dirty="0"/>
              <a:t>For example, as shown on clicking restaurant type drop down menu, we can select the restaurant type of our choice</a:t>
            </a:r>
          </a:p>
          <a:p>
            <a:pPr marL="171450" lvl="0" indent="-171450" algn="l" rtl="0">
              <a:lnSpc>
                <a:spcPct val="100000"/>
              </a:lnSpc>
              <a:spcBef>
                <a:spcPts val="0"/>
              </a:spcBef>
              <a:spcAft>
                <a:spcPts val="0"/>
              </a:spcAft>
              <a:buSzPts val="1400"/>
            </a:pPr>
            <a:r>
              <a:rPr lang="en-US" dirty="0"/>
              <a:t>Once a user has selected all the options and clicks on the rating button, the application will predict the restaurant rating on the button itself as shown.</a:t>
            </a:r>
            <a:endParaRPr dirty="0"/>
          </a:p>
        </p:txBody>
      </p:sp>
    </p:spTree>
    <p:extLst>
      <p:ext uri="{BB962C8B-B14F-4D97-AF65-F5344CB8AC3E}">
        <p14:creationId xmlns:p14="http://schemas.microsoft.com/office/powerpoint/2010/main" val="22216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3" name="Google Shape;23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pPr>
            <a:r>
              <a:rPr lang="en-US" dirty="0"/>
              <a:t>The “Demographic” page of our application shows different visualization.</a:t>
            </a:r>
          </a:p>
          <a:p>
            <a:pPr marL="171450" lvl="0" indent="-171450" algn="l" rtl="0">
              <a:lnSpc>
                <a:spcPct val="100000"/>
              </a:lnSpc>
              <a:spcBef>
                <a:spcPts val="0"/>
              </a:spcBef>
              <a:spcAft>
                <a:spcPts val="0"/>
              </a:spcAft>
              <a:buSzPts val="1400"/>
            </a:pPr>
            <a:r>
              <a:rPr lang="en-US" dirty="0"/>
              <a:t>Starting with the “About Restaurants”, it provides a general summary of:</a:t>
            </a:r>
          </a:p>
          <a:p>
            <a:pPr marL="628650" lvl="1" indent="-171450" algn="l" rtl="0">
              <a:lnSpc>
                <a:spcPct val="100000"/>
              </a:lnSpc>
              <a:spcBef>
                <a:spcPts val="0"/>
              </a:spcBef>
              <a:spcAft>
                <a:spcPts val="0"/>
              </a:spcAft>
              <a:buSzPts val="1400"/>
            </a:pPr>
            <a:r>
              <a:rPr lang="en-US" dirty="0"/>
              <a:t>Total Restaurants</a:t>
            </a:r>
          </a:p>
          <a:p>
            <a:pPr marL="628650" lvl="1" indent="-171450" algn="l" rtl="0">
              <a:lnSpc>
                <a:spcPct val="100000"/>
              </a:lnSpc>
              <a:spcBef>
                <a:spcPts val="0"/>
              </a:spcBef>
              <a:spcAft>
                <a:spcPts val="0"/>
              </a:spcAft>
              <a:buSzPts val="1400"/>
            </a:pPr>
            <a:r>
              <a:rPr lang="en-US" dirty="0"/>
              <a:t>Best Location</a:t>
            </a:r>
          </a:p>
          <a:p>
            <a:pPr marL="628650" lvl="1" indent="-171450" algn="l" rtl="0">
              <a:lnSpc>
                <a:spcPct val="100000"/>
              </a:lnSpc>
              <a:spcBef>
                <a:spcPts val="0"/>
              </a:spcBef>
              <a:spcAft>
                <a:spcPts val="0"/>
              </a:spcAft>
              <a:buSzPts val="1400"/>
            </a:pPr>
            <a:r>
              <a:rPr lang="en-US" dirty="0"/>
              <a:t>Best Cuisine</a:t>
            </a:r>
          </a:p>
          <a:p>
            <a:pPr marL="628650" lvl="1" indent="-171450" algn="l" rtl="0">
              <a:lnSpc>
                <a:spcPct val="100000"/>
              </a:lnSpc>
              <a:spcBef>
                <a:spcPts val="0"/>
              </a:spcBef>
              <a:spcAft>
                <a:spcPts val="0"/>
              </a:spcAft>
              <a:buSzPts val="1400"/>
            </a:pPr>
            <a:r>
              <a:rPr lang="en-US" dirty="0"/>
              <a:t>Top Rating</a:t>
            </a:r>
            <a:endParaRPr dirty="0"/>
          </a:p>
        </p:txBody>
      </p:sp>
    </p:spTree>
    <p:extLst>
      <p:ext uri="{BB962C8B-B14F-4D97-AF65-F5344CB8AC3E}">
        <p14:creationId xmlns:p14="http://schemas.microsoft.com/office/powerpoint/2010/main" val="4007597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3" name="Google Shape;23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A word cloud is also generated using NLTK which suggests that the “North Indian” is the most liked cuisine followed by “South Indian” and “Indian Chinese“</a:t>
            </a:r>
          </a:p>
          <a:p>
            <a:pPr marL="0" lvl="0" indent="0" algn="l" rtl="0">
              <a:lnSpc>
                <a:spcPct val="100000"/>
              </a:lnSpc>
              <a:spcBef>
                <a:spcPts val="0"/>
              </a:spcBef>
              <a:spcAft>
                <a:spcPts val="0"/>
              </a:spcAft>
              <a:buSzPts val="1400"/>
              <a:buNone/>
            </a:pPr>
            <a:r>
              <a:rPr lang="en-US" dirty="0"/>
              <a:t>amongst people visiting the restaurants in Bangalore.</a:t>
            </a:r>
            <a:endParaRPr dirty="0"/>
          </a:p>
        </p:txBody>
      </p:sp>
    </p:spTree>
    <p:extLst>
      <p:ext uri="{BB962C8B-B14F-4D97-AF65-F5344CB8AC3E}">
        <p14:creationId xmlns:p14="http://schemas.microsoft.com/office/powerpoint/2010/main" val="2829754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3" name="Google Shape;23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400"/>
            </a:pPr>
            <a:r>
              <a:rPr lang="en-US" dirty="0"/>
              <a:t>Text Summary provide a brief information about the graphs.</a:t>
            </a:r>
          </a:p>
          <a:p>
            <a:pPr marL="171450" lvl="0" indent="-171450" algn="l" rtl="0">
              <a:lnSpc>
                <a:spcPct val="100000"/>
              </a:lnSpc>
              <a:spcBef>
                <a:spcPts val="0"/>
              </a:spcBef>
              <a:spcAft>
                <a:spcPts val="0"/>
              </a:spcAft>
              <a:buSzPts val="1400"/>
            </a:pPr>
            <a:r>
              <a:rPr lang="en-US" dirty="0"/>
              <a:t>A dynamic bar graph is created with a combination of </a:t>
            </a:r>
            <a:r>
              <a:rPr lang="en-US" dirty="0" err="1"/>
              <a:t>highchart</a:t>
            </a:r>
            <a:r>
              <a:rPr lang="en-US" dirty="0"/>
              <a:t> libraries and python which shows the effect of online delivery on restaurant rating.</a:t>
            </a:r>
          </a:p>
        </p:txBody>
      </p:sp>
    </p:spTree>
    <p:extLst>
      <p:ext uri="{BB962C8B-B14F-4D97-AF65-F5344CB8AC3E}">
        <p14:creationId xmlns:p14="http://schemas.microsoft.com/office/powerpoint/2010/main" val="940351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3" name="Google Shape;23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Additionally, we have created dynamic bubble chart that depicts the top 10 restaurant taking only “Online Order” and the restaurants that have “Dine In” facility only.</a:t>
            </a:r>
            <a:endParaRPr dirty="0"/>
          </a:p>
        </p:txBody>
      </p:sp>
    </p:spTree>
    <p:extLst>
      <p:ext uri="{BB962C8B-B14F-4D97-AF65-F5344CB8AC3E}">
        <p14:creationId xmlns:p14="http://schemas.microsoft.com/office/powerpoint/2010/main" val="1560117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32</a:t>
            </a:fld>
            <a:endParaRPr lang="en-US"/>
          </a:p>
        </p:txBody>
      </p:sp>
    </p:spTree>
    <p:extLst>
      <p:ext uri="{BB962C8B-B14F-4D97-AF65-F5344CB8AC3E}">
        <p14:creationId xmlns:p14="http://schemas.microsoft.com/office/powerpoint/2010/main" val="2329389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b="0" dirty="0"/>
              <a:t>A YouTube video demonstrating working of the application is also created. Click on the button to view the video.</a:t>
            </a:r>
          </a:p>
          <a:p>
            <a:pPr marL="0" lvl="0" indent="0" algn="l" rtl="0">
              <a:spcBef>
                <a:spcPts val="0"/>
              </a:spcBef>
              <a:spcAft>
                <a:spcPts val="0"/>
              </a:spcAft>
              <a:buNone/>
            </a:pPr>
            <a:endParaRPr lang="en-CA" b="1" dirty="0"/>
          </a:p>
          <a:p>
            <a:pPr marL="0" lvl="0" indent="0" algn="l" rtl="0">
              <a:spcBef>
                <a:spcPts val="0"/>
              </a:spcBef>
              <a:spcAft>
                <a:spcPts val="0"/>
              </a:spcAft>
              <a:buNone/>
            </a:pPr>
            <a:r>
              <a:rPr lang="en-CA" b="1" dirty="0"/>
              <a:t>Video Link</a:t>
            </a:r>
          </a:p>
          <a:p>
            <a:pPr marL="0" lvl="0" indent="0" algn="l" rtl="0">
              <a:spcBef>
                <a:spcPts val="0"/>
              </a:spcBef>
              <a:spcAft>
                <a:spcPts val="0"/>
              </a:spcAft>
              <a:buNone/>
            </a:pPr>
            <a:r>
              <a:rPr lang="en-CA" sz="1600" dirty="0"/>
              <a:t>https://youtu.be/2HRDyCy2HhI</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00989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3" name="Google Shape;23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CA" sz="1100" b="0" i="0" u="none" strike="noStrike" cap="none" dirty="0" err="1">
                <a:solidFill>
                  <a:srgbClr val="000000"/>
                </a:solidFill>
                <a:effectLst/>
                <a:latin typeface="Arial"/>
                <a:ea typeface="Arial"/>
                <a:cs typeface="Arial"/>
                <a:sym typeface="Arial"/>
              </a:rPr>
              <a:t>Sparsh</a:t>
            </a:r>
            <a:r>
              <a:rPr lang="en-CA" sz="1100" b="0" i="0" u="none" strike="noStrike" cap="none" dirty="0">
                <a:solidFill>
                  <a:srgbClr val="000000"/>
                </a:solidFill>
                <a:effectLst/>
                <a:latin typeface="Arial"/>
                <a:ea typeface="Arial"/>
                <a:cs typeface="Arial"/>
                <a:sym typeface="Arial"/>
              </a:rPr>
              <a:t> Sharma | 100329093</a:t>
            </a:r>
          </a:p>
          <a:p>
            <a:r>
              <a:rPr lang="en-CA" sz="1100" b="0" i="0" u="none" strike="noStrike" cap="none" dirty="0">
                <a:solidFill>
                  <a:srgbClr val="000000"/>
                </a:solidFill>
                <a:effectLst/>
                <a:latin typeface="Arial"/>
                <a:ea typeface="Arial"/>
                <a:cs typeface="Arial"/>
                <a:sym typeface="Arial"/>
              </a:rPr>
              <a:t>Simardeep Kaur |100329207</a:t>
            </a:r>
          </a:p>
          <a:p>
            <a:r>
              <a:rPr lang="en-CA" sz="1100" b="0" i="0" u="none" strike="noStrike" cap="none" dirty="0" err="1">
                <a:solidFill>
                  <a:srgbClr val="000000"/>
                </a:solidFill>
                <a:effectLst/>
                <a:latin typeface="Arial"/>
                <a:ea typeface="Arial"/>
                <a:cs typeface="Arial"/>
                <a:sym typeface="Arial"/>
              </a:rPr>
              <a:t>Jinish</a:t>
            </a:r>
            <a:r>
              <a:rPr lang="en-CA" sz="1100" b="0" i="0" u="none" strike="noStrike" cap="none" dirty="0">
                <a:solidFill>
                  <a:srgbClr val="000000"/>
                </a:solidFill>
                <a:effectLst/>
                <a:latin typeface="Arial"/>
                <a:ea typeface="Arial"/>
                <a:cs typeface="Arial"/>
                <a:sym typeface="Arial"/>
              </a:rPr>
              <a:t> </a:t>
            </a:r>
            <a:r>
              <a:rPr lang="en-CA" sz="1100" b="0" i="0" u="none" strike="noStrike" cap="none" dirty="0" err="1">
                <a:solidFill>
                  <a:srgbClr val="000000"/>
                </a:solidFill>
                <a:effectLst/>
                <a:latin typeface="Arial"/>
                <a:ea typeface="Arial"/>
                <a:cs typeface="Arial"/>
                <a:sym typeface="Arial"/>
              </a:rPr>
              <a:t>Kanpara</a:t>
            </a:r>
            <a:r>
              <a:rPr lang="en-CA" sz="1100" b="0" i="0" u="none" strike="noStrike" cap="none" dirty="0">
                <a:solidFill>
                  <a:srgbClr val="000000"/>
                </a:solidFill>
                <a:effectLst/>
                <a:latin typeface="Arial"/>
                <a:ea typeface="Arial"/>
                <a:cs typeface="Arial"/>
                <a:sym typeface="Arial"/>
              </a:rPr>
              <a:t> | 100330202</a:t>
            </a:r>
          </a:p>
          <a:p>
            <a:r>
              <a:rPr lang="en-CA" sz="1100" b="0" i="0" u="none" strike="noStrike" cap="none" dirty="0">
                <a:solidFill>
                  <a:srgbClr val="000000"/>
                </a:solidFill>
                <a:effectLst/>
                <a:latin typeface="Arial"/>
                <a:ea typeface="Arial"/>
                <a:cs typeface="Arial"/>
                <a:sym typeface="Arial"/>
              </a:rPr>
              <a:t>Amit Verma | 100329477</a:t>
            </a:r>
          </a:p>
        </p:txBody>
      </p:sp>
    </p:spTree>
    <p:extLst>
      <p:ext uri="{BB962C8B-B14F-4D97-AF65-F5344CB8AC3E}">
        <p14:creationId xmlns:p14="http://schemas.microsoft.com/office/powerpoint/2010/main" val="1908440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3" name="Google Shape;236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39700" indent="0">
              <a:buNone/>
            </a:pPr>
            <a:r>
              <a:rPr lang="en-US" sz="1100" b="1" i="0" u="none" strike="noStrike" cap="none" dirty="0">
                <a:solidFill>
                  <a:srgbClr val="000000"/>
                </a:solidFill>
                <a:effectLst/>
                <a:highlight>
                  <a:srgbClr val="FF0000"/>
                </a:highlight>
                <a:latin typeface="Arial"/>
                <a:ea typeface="Arial"/>
                <a:cs typeface="Arial"/>
                <a:sym typeface="Arial"/>
              </a:rPr>
              <a:t>Note: </a:t>
            </a:r>
            <a:r>
              <a:rPr lang="en-US" sz="1100" b="0" i="0" u="none" strike="noStrike" cap="none" dirty="0">
                <a:solidFill>
                  <a:srgbClr val="000000"/>
                </a:solidFill>
                <a:effectLst/>
                <a:latin typeface="Arial"/>
                <a:ea typeface="Arial"/>
                <a:cs typeface="Arial"/>
                <a:sym typeface="Arial"/>
              </a:rPr>
              <a:t>Double Click on word icon to open the file.</a:t>
            </a:r>
          </a:p>
          <a:p>
            <a:pPr marL="139700" indent="0">
              <a:buNone/>
            </a:pPr>
            <a:r>
              <a:rPr lang="en-US" sz="1100" b="0" i="0" u="none" strike="noStrike" cap="none" dirty="0">
                <a:solidFill>
                  <a:srgbClr val="000000"/>
                </a:solidFill>
                <a:effectLst/>
                <a:latin typeface="Arial"/>
                <a:ea typeface="Arial"/>
                <a:cs typeface="Arial"/>
                <a:sym typeface="Arial"/>
              </a:rPr>
              <a:t>A word file is also submitted separately in case the </a:t>
            </a:r>
            <a:r>
              <a:rPr lang="en-US" sz="1100" b="0" i="0" u="none" strike="noStrike" cap="none">
                <a:solidFill>
                  <a:srgbClr val="000000"/>
                </a:solidFill>
                <a:effectLst/>
                <a:latin typeface="Arial"/>
                <a:ea typeface="Arial"/>
                <a:cs typeface="Arial"/>
                <a:sym typeface="Arial"/>
              </a:rPr>
              <a:t>file doesn't </a:t>
            </a:r>
            <a:r>
              <a:rPr lang="en-US" sz="1100" b="0" i="0" u="none" strike="noStrike" cap="none" dirty="0">
                <a:solidFill>
                  <a:srgbClr val="000000"/>
                </a:solidFill>
                <a:effectLst/>
                <a:latin typeface="Arial"/>
                <a:ea typeface="Arial"/>
                <a:cs typeface="Arial"/>
                <a:sym typeface="Arial"/>
              </a:rPr>
              <a:t>open from the above link.</a:t>
            </a:r>
            <a:endParaRPr lang="en-C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15062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899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4 deliverables for our project.</a:t>
            </a:r>
          </a:p>
          <a:p>
            <a:r>
              <a:rPr lang="en-US" dirty="0"/>
              <a:t>First is the </a:t>
            </a:r>
            <a:r>
              <a:rPr lang="en-US" dirty="0" err="1"/>
              <a:t>Powerpoint</a:t>
            </a:r>
            <a:r>
              <a:rPr lang="en-US" dirty="0"/>
              <a:t> presentation which includes audio slides and a you tube video link.</a:t>
            </a:r>
          </a:p>
          <a:p>
            <a:r>
              <a:rPr lang="en-US" dirty="0"/>
              <a:t>Next is the project code which is comprised of a python file</a:t>
            </a:r>
          </a:p>
          <a:p>
            <a:r>
              <a:rPr lang="en-US" dirty="0"/>
              <a:t>After that we have created a web application using Django framework. A Django set up file and code folder are placed on the link given in the notes:</a:t>
            </a:r>
          </a:p>
          <a:p>
            <a:pPr marL="139700" indent="0">
              <a:buNone/>
            </a:pPr>
            <a:r>
              <a:rPr lang="en-CA" sz="1100" b="0" i="0" u="none" strike="noStrike" cap="none" dirty="0">
                <a:solidFill>
                  <a:srgbClr val="000000"/>
                </a:solidFill>
                <a:effectLst/>
                <a:latin typeface="Arial"/>
                <a:ea typeface="Arial"/>
                <a:cs typeface="Arial"/>
                <a:sym typeface="Arial"/>
                <a:hlinkClick r:id="rId3"/>
              </a:rPr>
              <a:t>     https://drive.google.com/drive/folders/17ZejaBl5YPiw1W7KEUcbR-IWsu0RxGMF?usp=sharing</a:t>
            </a:r>
            <a:endParaRPr lang="en-CA" sz="1100" b="0" i="0" u="none" strike="noStrike" cap="none" dirty="0">
              <a:solidFill>
                <a:srgbClr val="000000"/>
              </a:solidFill>
              <a:effectLst/>
              <a:latin typeface="Arial"/>
              <a:ea typeface="Arial"/>
              <a:cs typeface="Arial"/>
              <a:sym typeface="Arial"/>
            </a:endParaRPr>
          </a:p>
          <a:p>
            <a:pPr marL="457200" indent="-317500"/>
            <a:r>
              <a:rPr lang="en-CA" sz="1100" b="0" i="0" u="none" strike="noStrike" cap="none" dirty="0">
                <a:solidFill>
                  <a:srgbClr val="000000"/>
                </a:solidFill>
                <a:effectLst/>
                <a:latin typeface="Arial"/>
                <a:ea typeface="Arial"/>
                <a:cs typeface="Arial"/>
                <a:sym typeface="Arial"/>
              </a:rPr>
              <a:t>Last we have technical appendix in a word file containing all the work diagrams, outputs and technical details of the project.</a:t>
            </a:r>
          </a:p>
          <a:p>
            <a:endParaRPr lang="en-US" dirty="0"/>
          </a:p>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4</a:t>
            </a:fld>
            <a:endParaRPr lang="en-US"/>
          </a:p>
        </p:txBody>
      </p:sp>
    </p:spTree>
    <p:extLst>
      <p:ext uri="{BB962C8B-B14F-4D97-AF65-F5344CB8AC3E}">
        <p14:creationId xmlns:p14="http://schemas.microsoft.com/office/powerpoint/2010/main" val="59071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roadmap of our project, the first step was to transform our data in order to perform further analysis and find insights from it which is carried out by cleaning, manipulating and encoding techniques.</a:t>
            </a:r>
          </a:p>
          <a:p>
            <a:r>
              <a:rPr lang="en-US" dirty="0"/>
              <a:t>After that we have visualized the data by creating different graphs such as bar graphs, bubble chart and overlay charts.</a:t>
            </a:r>
          </a:p>
          <a:p>
            <a:r>
              <a:rPr lang="en-US" dirty="0"/>
              <a:t>In order to predict the “Rating” of a restaurant, different predicting models were tested by various algorithms such as Decision Tree, Random forest, Linear Regression and XG Boost on the selected features which are highly correlated with “Rating”.</a:t>
            </a:r>
          </a:p>
          <a:p>
            <a:r>
              <a:rPr lang="en-US" dirty="0"/>
              <a:t>Also, Data Mining is performed on the reviews given by the customers to find out the likes and dislikes using “Natural Language Tool Kit”.</a:t>
            </a:r>
          </a:p>
          <a:p>
            <a:r>
              <a:rPr lang="en-US" dirty="0"/>
              <a:t>Finally we have created a 3-page web application named “Restaurant Rating Application” using Django framework  to predict “Rating” and to visualize effect of different features on “Rating”.</a:t>
            </a:r>
          </a:p>
          <a:p>
            <a:r>
              <a:rPr lang="en-US" dirty="0" err="1"/>
              <a:t>Youtube</a:t>
            </a:r>
            <a:r>
              <a:rPr lang="en-US" dirty="0"/>
              <a:t> video link for this application is also embedded in slide number </a:t>
            </a:r>
            <a:r>
              <a:rPr lang="en-US" b="1" dirty="0"/>
              <a:t>34.</a:t>
            </a:r>
          </a:p>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5</a:t>
            </a:fld>
            <a:endParaRPr lang="en-US"/>
          </a:p>
        </p:txBody>
      </p:sp>
    </p:spTree>
    <p:extLst>
      <p:ext uri="{BB962C8B-B14F-4D97-AF65-F5344CB8AC3E}">
        <p14:creationId xmlns:p14="http://schemas.microsoft.com/office/powerpoint/2010/main" val="140700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5" name="Google Shape;196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CA" dirty="0"/>
              <a:t>There are a total of 17 features in our dataset which starting from restaurant names to the reviews given by the customers.</a:t>
            </a:r>
            <a:endParaRPr dirty="0"/>
          </a:p>
        </p:txBody>
      </p:sp>
      <p:sp>
        <p:nvSpPr>
          <p:cNvPr id="1966" name="Google Shape;1966;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2" name="Google Shape;202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CA" dirty="0"/>
              <a:t>A heatmap is generated in order to inspect which columns have missing data. </a:t>
            </a:r>
            <a:endParaRPr lang="en-US" dirty="0"/>
          </a:p>
          <a:p>
            <a:pPr marL="0" lvl="0" indent="0" algn="l" rtl="0">
              <a:lnSpc>
                <a:spcPct val="100000"/>
              </a:lnSpc>
              <a:spcBef>
                <a:spcPts val="0"/>
              </a:spcBef>
              <a:spcAft>
                <a:spcPts val="0"/>
              </a:spcAft>
              <a:buSzPts val="1400"/>
              <a:buNone/>
            </a:pPr>
            <a:r>
              <a:rPr lang="en-US" dirty="0"/>
              <a:t>From the output, we can observe that the “</a:t>
            </a:r>
            <a:r>
              <a:rPr lang="en-US" dirty="0" err="1"/>
              <a:t>dish_liked</a:t>
            </a:r>
            <a:r>
              <a:rPr lang="en-US" dirty="0"/>
              <a:t>” column contains the maximum missing data. So, we have dropped that column.</a:t>
            </a:r>
          </a:p>
          <a:p>
            <a:pPr marL="0" lvl="0" indent="0" algn="l" rtl="0">
              <a:lnSpc>
                <a:spcPct val="100000"/>
              </a:lnSpc>
              <a:spcBef>
                <a:spcPts val="0"/>
              </a:spcBef>
              <a:spcAft>
                <a:spcPts val="0"/>
              </a:spcAft>
              <a:buSzPts val="1400"/>
              <a:buNone/>
            </a:pPr>
            <a:r>
              <a:rPr lang="en-US" dirty="0"/>
              <a:t>Additionally, we have dropped “</a:t>
            </a:r>
            <a:r>
              <a:rPr lang="en-US" dirty="0" err="1"/>
              <a:t>url</a:t>
            </a:r>
            <a:r>
              <a:rPr lang="en-US" dirty="0"/>
              <a:t>”, “</a:t>
            </a:r>
            <a:r>
              <a:rPr lang="en-US" dirty="0" err="1"/>
              <a:t>address”and</a:t>
            </a:r>
            <a:r>
              <a:rPr lang="en-US" dirty="0"/>
              <a:t> “phone number” columns because they have no use for our analysis.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82e3d5c73d_2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8" name="Google Shape;2088;g82e3d5c73d_2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To perform analysis, we have cleaned our data by using simple techniques like using regular expressions(regex).  </a:t>
            </a:r>
          </a:p>
          <a:p>
            <a:pPr marL="0" lvl="0" indent="0" algn="l" rtl="0">
              <a:spcBef>
                <a:spcPts val="0"/>
              </a:spcBef>
              <a:spcAft>
                <a:spcPts val="0"/>
              </a:spcAft>
              <a:buNone/>
            </a:pPr>
            <a:r>
              <a:rPr lang="en-CA" dirty="0"/>
              <a:t>For example, the “cost” consisted of commas for values greater than 999. So, with the help of regex, we have removed “,” .</a:t>
            </a:r>
          </a:p>
          <a:p>
            <a:pPr marL="0" lvl="0" indent="0" algn="l" rtl="0">
              <a:spcBef>
                <a:spcPts val="0"/>
              </a:spcBef>
              <a:spcAft>
                <a:spcPts val="0"/>
              </a:spcAft>
              <a:buNone/>
            </a:pPr>
            <a:r>
              <a:rPr lang="en-CA" dirty="0"/>
              <a:t>Similar data transformation techniques were performed on “reviews” and “votes”.</a:t>
            </a:r>
          </a:p>
          <a:p>
            <a:pPr marL="0" lvl="0" indent="0" algn="l" rtl="0">
              <a:spcBef>
                <a:spcPts val="0"/>
              </a:spcBef>
              <a:spcAft>
                <a:spcPts val="0"/>
              </a:spcAft>
              <a:buNone/>
            </a:pPr>
            <a:endParaRPr dirty="0"/>
          </a:p>
        </p:txBody>
      </p:sp>
      <p:sp>
        <p:nvSpPr>
          <p:cNvPr id="2089" name="Google Shape;2089;g82e3d5c73d_2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p14:dur="10">
        <p:fade thruBlk="1"/>
      </p:transition>
    </mc:Choice>
    <mc:Fallback xmlns="">
      <p:transition>
        <p:fade thruBlk="1"/>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6.xml"/><Relationship Id="rId7" Type="http://schemas.openxmlformats.org/officeDocument/2006/relationships/diagramQuickStyle" Target="../diagrams/quickStyle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10.xm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cid:ii_k8rti9fk0" TargetMode="External"/><Relationship Id="rId5" Type="http://schemas.openxmlformats.org/officeDocument/2006/relationships/image" Target="../media/image1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3.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commons.wikimedia.org/wiki/File:YouTube_Logo_2017.svg" TargetMode="Externa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2.png"/><Relationship Id="rId5" Type="http://schemas.openxmlformats.org/officeDocument/2006/relationships/hyperlink" Target="https://youtu.be/2HRDyCy2HhI" TargetMode="Externa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36.m4a"/><Relationship Id="rId7" Type="http://schemas.openxmlformats.org/officeDocument/2006/relationships/image" Target="../media/image24.emf"/><Relationship Id="rId2" Type="http://schemas.microsoft.com/office/2007/relationships/media" Target="../media/media36.m4a"/><Relationship Id="rId1" Type="http://schemas.openxmlformats.org/officeDocument/2006/relationships/vmlDrawing" Target="../drawings/vmlDrawing1.vml"/><Relationship Id="rId6" Type="http://schemas.openxmlformats.org/officeDocument/2006/relationships/package" Target="../embeddings/Microsoft_Word_Document.docx"/><Relationship Id="rId5" Type="http://schemas.openxmlformats.org/officeDocument/2006/relationships/notesSlide" Target="../notesSlides/notesSlide36.xml"/><Relationship Id="rId4"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4.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Shape 1890"/>
        <p:cNvGrpSpPr/>
        <p:nvPr/>
      </p:nvGrpSpPr>
      <p:grpSpPr>
        <a:xfrm>
          <a:off x="0" y="0"/>
          <a:ext cx="0" cy="0"/>
          <a:chOff x="0" y="0"/>
          <a:chExt cx="0" cy="0"/>
        </a:xfrm>
      </p:grpSpPr>
      <p:sp>
        <p:nvSpPr>
          <p:cNvPr id="1891" name="Google Shape;1891;p13"/>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bg1"/>
                </a:solidFill>
                <a:latin typeface="Merriweather" panose="020B0604020202020204" charset="0"/>
              </a:rPr>
              <a:t>Restaurant Rating App</a:t>
            </a:r>
            <a:r>
              <a:rPr lang="en-CA" sz="4800" dirty="0">
                <a:solidFill>
                  <a:schemeClr val="bg1"/>
                </a:solidFill>
                <a:latin typeface="Merriweather" panose="020B0604020202020204" charset="0"/>
              </a:rPr>
              <a:t>lication</a:t>
            </a:r>
            <a:endParaRPr sz="4800" dirty="0">
              <a:solidFill>
                <a:schemeClr val="bg1"/>
              </a:solidFill>
              <a:latin typeface="Merriweather" panose="020B0604020202020204" charset="0"/>
            </a:endParaRPr>
          </a:p>
        </p:txBody>
      </p:sp>
      <p:pic>
        <p:nvPicPr>
          <p:cNvPr id="3" name="Recorded Sound">
            <a:hlinkClick r:id="" action="ppaction://media"/>
            <a:extLst>
              <a:ext uri="{FF2B5EF4-FFF2-40B4-BE49-F238E27FC236}">
                <a16:creationId xmlns:a16="http://schemas.microsoft.com/office/drawing/2014/main" id="{3489D76E-8FA0-47C9-A2A0-8B32ECF26A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6754" y="399455"/>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sp>
        <p:nvSpPr>
          <p:cNvPr id="2121" name="Google Shape;2121;g82e49578e2_5_6"/>
          <p:cNvSpPr txBox="1">
            <a:spLocks noGrp="1"/>
          </p:cNvSpPr>
          <p:nvPr>
            <p:ph type="title"/>
          </p:nvPr>
        </p:nvSpPr>
        <p:spPr>
          <a:xfrm>
            <a:off x="848830" y="467275"/>
            <a:ext cx="7311600" cy="4371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chemeClr val="dk1"/>
              </a:buClr>
              <a:buSzPts val="2700"/>
              <a:buFont typeface="Calibri"/>
              <a:buNone/>
            </a:pPr>
            <a:r>
              <a:rPr lang="en-CA" sz="2800" dirty="0">
                <a:solidFill>
                  <a:schemeClr val="tx1">
                    <a:lumMod val="75000"/>
                  </a:schemeClr>
                </a:solidFill>
                <a:latin typeface="Merriweather" panose="020B0604020202020204" charset="0"/>
              </a:rPr>
              <a:t>Feature Encoding</a:t>
            </a:r>
            <a:endParaRPr sz="2800" dirty="0">
              <a:solidFill>
                <a:schemeClr val="tx1">
                  <a:lumMod val="75000"/>
                </a:schemeClr>
              </a:solidFill>
              <a:latin typeface="Merriweather" panose="020B0604020202020204" charset="0"/>
            </a:endParaRPr>
          </a:p>
        </p:txBody>
      </p:sp>
      <p:sp>
        <p:nvSpPr>
          <p:cNvPr id="2" name="TextBox 1">
            <a:extLst>
              <a:ext uri="{FF2B5EF4-FFF2-40B4-BE49-F238E27FC236}">
                <a16:creationId xmlns:a16="http://schemas.microsoft.com/office/drawing/2014/main" id="{9E50B095-B4A9-4E39-8EB8-52B5E03A8A84}"/>
              </a:ext>
            </a:extLst>
          </p:cNvPr>
          <p:cNvSpPr txBox="1"/>
          <p:nvPr/>
        </p:nvSpPr>
        <p:spPr>
          <a:xfrm>
            <a:off x="574765" y="1018903"/>
            <a:ext cx="7855131" cy="11614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CA" sz="1600" dirty="0">
                <a:latin typeface="Merriweather" panose="020B0604020202020204" charset="0"/>
              </a:rPr>
              <a:t>Online Order, Book Table, Location, Restaurant Type and City variables are encoded.</a:t>
            </a:r>
          </a:p>
          <a:p>
            <a:pPr marL="285750" indent="-285750">
              <a:lnSpc>
                <a:spcPct val="150000"/>
              </a:lnSpc>
              <a:buFont typeface="Wingdings" panose="05000000000000000000" pitchFamily="2" charset="2"/>
              <a:buChar char="Ø"/>
            </a:pPr>
            <a:r>
              <a:rPr lang="en-CA" sz="1600" dirty="0">
                <a:latin typeface="Merriweather" panose="020B0604020202020204" charset="0"/>
              </a:rPr>
              <a:t>Example:</a:t>
            </a:r>
          </a:p>
        </p:txBody>
      </p:sp>
      <p:graphicFrame>
        <p:nvGraphicFramePr>
          <p:cNvPr id="3" name="Diagram 2">
            <a:extLst>
              <a:ext uri="{FF2B5EF4-FFF2-40B4-BE49-F238E27FC236}">
                <a16:creationId xmlns:a16="http://schemas.microsoft.com/office/drawing/2014/main" id="{45F5572B-54C9-4212-8D9F-6C9EED950C47}"/>
              </a:ext>
            </a:extLst>
          </p:cNvPr>
          <p:cNvGraphicFramePr/>
          <p:nvPr/>
        </p:nvGraphicFramePr>
        <p:xfrm>
          <a:off x="848830" y="1532794"/>
          <a:ext cx="7581067" cy="3102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Recorded Sound">
            <a:hlinkClick r:id="" action="ppaction://media"/>
            <a:extLst>
              <a:ext uri="{FF2B5EF4-FFF2-40B4-BE49-F238E27FC236}">
                <a16:creationId xmlns:a16="http://schemas.microsoft.com/office/drawing/2014/main" id="{BFDF9688-82B3-4579-B888-3ED8508A584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295170" y="162475"/>
            <a:ext cx="609600" cy="609600"/>
          </a:xfrm>
          <a:prstGeom prst="rect">
            <a:avLst/>
          </a:prstGeom>
        </p:spPr>
      </p:pic>
    </p:spTree>
    <p:extLst>
      <p:ext uri="{BB962C8B-B14F-4D97-AF65-F5344CB8AC3E}">
        <p14:creationId xmlns:p14="http://schemas.microsoft.com/office/powerpoint/2010/main" val="3347778747"/>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289300" y="1757934"/>
            <a:ext cx="6565399" cy="1159800"/>
          </a:xfrm>
          <a:prstGeom prst="rect">
            <a:avLst/>
          </a:prstGeom>
        </p:spPr>
        <p:txBody>
          <a:bodyPr spcFirstLastPara="1" wrap="square" lIns="91425" tIns="91425" rIns="91425" bIns="91425" anchor="b" anchorCtr="0">
            <a:noAutofit/>
          </a:bodyPr>
          <a:lstStyle/>
          <a:p>
            <a:pPr lvl="0"/>
            <a:r>
              <a:rPr lang="en-CA" sz="4800" dirty="0">
                <a:latin typeface="Merriweather" panose="020B0604020202020204" charset="0"/>
              </a:rPr>
              <a:t>Data Visualization</a:t>
            </a:r>
            <a:br>
              <a:rPr lang="en-CA" sz="4800" dirty="0">
                <a:latin typeface="Merriweather" panose="020B0604020202020204" charset="0"/>
              </a:rPr>
            </a:br>
            <a:r>
              <a:rPr lang="en-CA" sz="2800" b="1" dirty="0">
                <a:latin typeface="Merriweather" panose="020B0604020202020204" charset="0"/>
              </a:rPr>
              <a:t>(Completion Date: March 20,2020)</a:t>
            </a:r>
            <a:endParaRPr sz="2800" dirty="0">
              <a:latin typeface="Merriweather" panose="020B0604020202020204" charset="0"/>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Recorded Sound">
            <a:hlinkClick r:id="" action="ppaction://media"/>
            <a:extLst>
              <a:ext uri="{FF2B5EF4-FFF2-40B4-BE49-F238E27FC236}">
                <a16:creationId xmlns:a16="http://schemas.microsoft.com/office/drawing/2014/main" id="{2BE6B3A4-9A7A-48F1-9715-46703EDF64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49899" y="160800"/>
            <a:ext cx="609600" cy="609600"/>
          </a:xfrm>
          <a:prstGeom prst="rect">
            <a:avLst/>
          </a:prstGeom>
        </p:spPr>
      </p:pic>
    </p:spTree>
    <p:extLst>
      <p:ext uri="{BB962C8B-B14F-4D97-AF65-F5344CB8AC3E}">
        <p14:creationId xmlns:p14="http://schemas.microsoft.com/office/powerpoint/2010/main" val="1581976809"/>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10"/>
          <p:cNvSpPr txBox="1">
            <a:spLocks noGrp="1"/>
          </p:cNvSpPr>
          <p:nvPr>
            <p:ph type="title"/>
          </p:nvPr>
        </p:nvSpPr>
        <p:spPr>
          <a:xfrm>
            <a:off x="911625" y="160800"/>
            <a:ext cx="6880500" cy="43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600"/>
              <a:buNone/>
            </a:pPr>
            <a:r>
              <a:rPr lang="en-CA" sz="2800" dirty="0">
                <a:solidFill>
                  <a:schemeClr val="tx1">
                    <a:lumMod val="75000"/>
                  </a:schemeClr>
                </a:solidFill>
                <a:latin typeface="Merriweather" panose="020B0604020202020204" charset="0"/>
              </a:rPr>
              <a:t>Correlation</a:t>
            </a:r>
            <a:endParaRPr sz="2800" dirty="0">
              <a:solidFill>
                <a:schemeClr val="tx1">
                  <a:lumMod val="75000"/>
                </a:schemeClr>
              </a:solidFill>
              <a:latin typeface="Merriweather" panose="020B0604020202020204" charset="0"/>
            </a:endParaRPr>
          </a:p>
        </p:txBody>
      </p:sp>
      <p:sp>
        <p:nvSpPr>
          <p:cNvPr id="2151" name="Google Shape;2151;p10"/>
          <p:cNvSpPr txBox="1"/>
          <p:nvPr/>
        </p:nvSpPr>
        <p:spPr>
          <a:xfrm>
            <a:off x="605245" y="1282672"/>
            <a:ext cx="7933509" cy="3141282"/>
          </a:xfrm>
          <a:prstGeom prst="rect">
            <a:avLst/>
          </a:prstGeom>
          <a:noFill/>
          <a:ln>
            <a:noFill/>
          </a:ln>
        </p:spPr>
        <p:txBody>
          <a:bodyPr spcFirstLastPara="1" wrap="square" lIns="91425" tIns="91425" rIns="91425" bIns="91425" anchor="t" anchorCtr="0">
            <a:noAutofit/>
          </a:bodyPr>
          <a:lstStyle/>
          <a:p>
            <a:pPr marL="285750" marR="0" lvl="7" indent="-285750" algn="l" rtl="0">
              <a:lnSpc>
                <a:spcPct val="150000"/>
              </a:lnSpc>
              <a:spcBef>
                <a:spcPts val="0"/>
              </a:spcBef>
              <a:spcAft>
                <a:spcPts val="0"/>
              </a:spcAft>
              <a:buClr>
                <a:srgbClr val="000000"/>
              </a:buClr>
              <a:buSzPts val="1400"/>
              <a:buFont typeface="Noto Sans Symbols"/>
              <a:buChar char="❖"/>
            </a:pPr>
            <a:endParaRPr/>
          </a:p>
          <a:p>
            <a:pPr marL="285750" marR="0" lvl="7" indent="-196850" algn="l" rtl="0">
              <a:lnSpc>
                <a:spcPct val="150000"/>
              </a:lnSpc>
              <a:spcBef>
                <a:spcPts val="0"/>
              </a:spcBef>
              <a:spcAft>
                <a:spcPts val="0"/>
              </a:spcAft>
              <a:buClr>
                <a:srgbClr val="000000"/>
              </a:buClr>
              <a:buSzPts val="1400"/>
              <a:buFont typeface="Noto Sans Symbols"/>
              <a:buNone/>
            </a:pPr>
            <a:endParaRPr sz="1400" b="0" i="0" u="none" strike="noStrike" cap="none">
              <a:solidFill>
                <a:srgbClr val="000000"/>
              </a:solidFill>
              <a:latin typeface="Merriweather"/>
              <a:ea typeface="Merriweather"/>
              <a:cs typeface="Merriweather"/>
              <a:sym typeface="Merriweather"/>
            </a:endParaRPr>
          </a:p>
        </p:txBody>
      </p:sp>
      <p:sp>
        <p:nvSpPr>
          <p:cNvPr id="2152" name="Google Shape;2152;p10"/>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pic>
        <p:nvPicPr>
          <p:cNvPr id="2153" name="Google Shape;2153;p10"/>
          <p:cNvPicPr preferRelativeResize="0"/>
          <p:nvPr/>
        </p:nvPicPr>
        <p:blipFill>
          <a:blip r:embed="rId5">
            <a:alphaModFix/>
          </a:blip>
          <a:stretch>
            <a:fillRect/>
          </a:stretch>
        </p:blipFill>
        <p:spPr>
          <a:xfrm>
            <a:off x="0" y="542576"/>
            <a:ext cx="9144001" cy="4549900"/>
          </a:xfrm>
          <a:prstGeom prst="rect">
            <a:avLst/>
          </a:prstGeom>
          <a:noFill/>
          <a:ln>
            <a:noFill/>
          </a:ln>
        </p:spPr>
      </p:pic>
      <p:sp>
        <p:nvSpPr>
          <p:cNvPr id="2" name="Speech Bubble: Rectangle with Corners Rounded 1">
            <a:extLst>
              <a:ext uri="{FF2B5EF4-FFF2-40B4-BE49-F238E27FC236}">
                <a16:creationId xmlns:a16="http://schemas.microsoft.com/office/drawing/2014/main" id="{64B09405-A8E8-41D6-B7D2-118193B17EF4}"/>
              </a:ext>
            </a:extLst>
          </p:cNvPr>
          <p:cNvSpPr/>
          <p:nvPr/>
        </p:nvSpPr>
        <p:spPr>
          <a:xfrm>
            <a:off x="5059680" y="1550126"/>
            <a:ext cx="2299063" cy="1140823"/>
          </a:xfrm>
          <a:prstGeom prst="wedgeRoundRectCallout">
            <a:avLst>
              <a:gd name="adj1" fmla="val -76894"/>
              <a:gd name="adj2" fmla="val -15363"/>
              <a:gd name="adj3" fmla="val 16667"/>
            </a:avLst>
          </a:prstGeom>
          <a:solidFill>
            <a:schemeClr val="bg1"/>
          </a:solidFill>
          <a:ln>
            <a:solidFill>
              <a:srgbClr val="070A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lumMod val="75000"/>
                  </a:schemeClr>
                </a:solidFill>
                <a:latin typeface="Merriweather" panose="020B0604020202020204" charset="0"/>
              </a:rPr>
              <a:t>Highly correlated:</a:t>
            </a:r>
          </a:p>
          <a:p>
            <a:pPr algn="ctr"/>
            <a:r>
              <a:rPr lang="en-CA" dirty="0">
                <a:solidFill>
                  <a:schemeClr val="tx1">
                    <a:lumMod val="75000"/>
                  </a:schemeClr>
                </a:solidFill>
                <a:latin typeface="Merriweather" panose="020B0604020202020204" charset="0"/>
              </a:rPr>
              <a:t>More the number of Votes implies more rating</a:t>
            </a:r>
          </a:p>
        </p:txBody>
      </p:sp>
      <p:pic>
        <p:nvPicPr>
          <p:cNvPr id="7" name="Recorded Sound">
            <a:hlinkClick r:id="" action="ppaction://media"/>
            <a:extLst>
              <a:ext uri="{FF2B5EF4-FFF2-40B4-BE49-F238E27FC236}">
                <a16:creationId xmlns:a16="http://schemas.microsoft.com/office/drawing/2014/main" id="{C82BEE81-3F45-4492-9D23-A43361FC35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94150" y="-177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37"/>
          <p:cNvSpPr txBox="1">
            <a:spLocks noGrp="1"/>
          </p:cNvSpPr>
          <p:nvPr>
            <p:ph type="title"/>
          </p:nvPr>
        </p:nvSpPr>
        <p:spPr>
          <a:xfrm>
            <a:off x="1315114" y="-3582"/>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2800" dirty="0">
                <a:solidFill>
                  <a:schemeClr val="tx1">
                    <a:lumMod val="75000"/>
                  </a:schemeClr>
                </a:solidFill>
                <a:latin typeface="Merriweather" panose="020B0604020202020204" charset="0"/>
              </a:rPr>
              <a:t>Average Rating</a:t>
            </a:r>
            <a:endParaRPr sz="2800" dirty="0">
              <a:solidFill>
                <a:schemeClr val="tx1">
                  <a:lumMod val="75000"/>
                </a:schemeClr>
              </a:solidFill>
              <a:latin typeface="Merriweather" panose="020B0604020202020204" charset="0"/>
            </a:endParaRPr>
          </a:p>
        </p:txBody>
      </p:sp>
      <p:sp>
        <p:nvSpPr>
          <p:cNvPr id="2131" name="Google Shape;2131;p3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5" name="TextBox 4">
            <a:extLst>
              <a:ext uri="{FF2B5EF4-FFF2-40B4-BE49-F238E27FC236}">
                <a16:creationId xmlns:a16="http://schemas.microsoft.com/office/drawing/2014/main" id="{58CE25BD-D27E-4CA2-9908-0C5F358F5B3C}"/>
              </a:ext>
            </a:extLst>
          </p:cNvPr>
          <p:cNvSpPr txBox="1"/>
          <p:nvPr/>
        </p:nvSpPr>
        <p:spPr>
          <a:xfrm>
            <a:off x="5664201" y="1786920"/>
            <a:ext cx="3412066" cy="190013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CA" sz="1600" dirty="0">
                <a:latin typeface="Merriweather" panose="020B0604020202020204" charset="0"/>
              </a:rPr>
              <a:t>Majority of restaurants have an average rating of 3.9</a:t>
            </a:r>
          </a:p>
          <a:p>
            <a:pPr marL="342900" indent="-342900">
              <a:lnSpc>
                <a:spcPct val="150000"/>
              </a:lnSpc>
              <a:buFont typeface="Wingdings" panose="05000000000000000000" pitchFamily="2" charset="2"/>
              <a:buChar char="Ø"/>
            </a:pPr>
            <a:r>
              <a:rPr lang="en-CA" sz="1600" dirty="0">
                <a:latin typeface="Merriweather" panose="020B0604020202020204" charset="0"/>
              </a:rPr>
              <a:t>It is tough to compete and get higher rating, hence high profit. </a:t>
            </a:r>
          </a:p>
        </p:txBody>
      </p:sp>
      <p:pic>
        <p:nvPicPr>
          <p:cNvPr id="2" name="Picture 1">
            <a:extLst>
              <a:ext uri="{FF2B5EF4-FFF2-40B4-BE49-F238E27FC236}">
                <a16:creationId xmlns:a16="http://schemas.microsoft.com/office/drawing/2014/main" id="{E74A026B-1665-435E-A338-AE92DB3EA61C}"/>
              </a:ext>
            </a:extLst>
          </p:cNvPr>
          <p:cNvPicPr>
            <a:picLocks noChangeAspect="1"/>
          </p:cNvPicPr>
          <p:nvPr/>
        </p:nvPicPr>
        <p:blipFill rotWithShape="1">
          <a:blip r:embed="rId5"/>
          <a:srcRect l="6313" t="6253" r="6588" b="4702"/>
          <a:stretch/>
        </p:blipFill>
        <p:spPr>
          <a:xfrm>
            <a:off x="191385" y="802602"/>
            <a:ext cx="5472815" cy="4152170"/>
          </a:xfrm>
          <a:prstGeom prst="rect">
            <a:avLst/>
          </a:prstGeom>
        </p:spPr>
      </p:pic>
      <p:pic>
        <p:nvPicPr>
          <p:cNvPr id="6" name="Recorded Sound">
            <a:hlinkClick r:id="" action="ppaction://media"/>
            <a:extLst>
              <a:ext uri="{FF2B5EF4-FFF2-40B4-BE49-F238E27FC236}">
                <a16:creationId xmlns:a16="http://schemas.microsoft.com/office/drawing/2014/main" id="{E778B89E-8581-44EA-B69E-59D9A812E6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28886" y="8136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pic>
        <p:nvPicPr>
          <p:cNvPr id="6" name="Picture 5">
            <a:extLst>
              <a:ext uri="{FF2B5EF4-FFF2-40B4-BE49-F238E27FC236}">
                <a16:creationId xmlns:a16="http://schemas.microsoft.com/office/drawing/2014/main" id="{4E56EFA8-240B-446B-B04F-BB6228D21984}"/>
              </a:ext>
            </a:extLst>
          </p:cNvPr>
          <p:cNvPicPr>
            <a:picLocks noChangeAspect="1"/>
          </p:cNvPicPr>
          <p:nvPr/>
        </p:nvPicPr>
        <p:blipFill>
          <a:blip r:embed="rId5">
            <a:alphaModFix/>
          </a:blip>
          <a:stretch>
            <a:fillRect/>
          </a:stretch>
        </p:blipFill>
        <p:spPr>
          <a:xfrm>
            <a:off x="294439" y="643466"/>
            <a:ext cx="5208894" cy="4246033"/>
          </a:xfrm>
          <a:prstGeom prst="rect">
            <a:avLst/>
          </a:prstGeom>
        </p:spPr>
      </p:pic>
      <p:sp>
        <p:nvSpPr>
          <p:cNvPr id="2129" name="Google Shape;2129;p37"/>
          <p:cNvSpPr txBox="1">
            <a:spLocks noGrp="1"/>
          </p:cNvSpPr>
          <p:nvPr>
            <p:ph type="title"/>
          </p:nvPr>
        </p:nvSpPr>
        <p:spPr>
          <a:xfrm>
            <a:off x="1131750" y="30150"/>
            <a:ext cx="6880500" cy="58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2800" dirty="0">
                <a:solidFill>
                  <a:schemeClr val="tx1">
                    <a:lumMod val="75000"/>
                  </a:schemeClr>
                </a:solidFill>
                <a:latin typeface="Merriweather" panose="020B0604020202020204" charset="0"/>
              </a:rPr>
              <a:t>Table Reservation</a:t>
            </a:r>
            <a:endParaRPr sz="2800" dirty="0">
              <a:solidFill>
                <a:schemeClr val="tx1">
                  <a:lumMod val="75000"/>
                </a:schemeClr>
              </a:solidFill>
              <a:latin typeface="Merriweather" panose="020B0604020202020204" charset="0"/>
            </a:endParaRPr>
          </a:p>
        </p:txBody>
      </p:sp>
      <p:sp>
        <p:nvSpPr>
          <p:cNvPr id="2131" name="Google Shape;2131;p3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5" name="TextBox 4">
            <a:extLst>
              <a:ext uri="{FF2B5EF4-FFF2-40B4-BE49-F238E27FC236}">
                <a16:creationId xmlns:a16="http://schemas.microsoft.com/office/drawing/2014/main" id="{58CE25BD-D27E-4CA2-9908-0C5F358F5B3C}"/>
              </a:ext>
            </a:extLst>
          </p:cNvPr>
          <p:cNvSpPr txBox="1"/>
          <p:nvPr/>
        </p:nvSpPr>
        <p:spPr>
          <a:xfrm>
            <a:off x="5257799" y="1786920"/>
            <a:ext cx="3194867" cy="1569660"/>
          </a:xfrm>
          <a:prstGeom prst="rect">
            <a:avLst/>
          </a:prstGeom>
          <a:noFill/>
        </p:spPr>
        <p:txBody>
          <a:bodyPr wrap="square" rtlCol="0">
            <a:spAutoFit/>
          </a:bodyPr>
          <a:lstStyle/>
          <a:p>
            <a:pPr marL="342900" indent="-342900" algn="ctr">
              <a:buFont typeface="Wingdings" panose="05000000000000000000" pitchFamily="2" charset="2"/>
              <a:buChar char="Ø"/>
            </a:pPr>
            <a:r>
              <a:rPr lang="en-CA" sz="1600" dirty="0">
                <a:latin typeface="Merriweather" panose="020B0604020202020204" charset="0"/>
              </a:rPr>
              <a:t>Approximately 35,000 restaurants does not provide the service to reserve a table beforehand.</a:t>
            </a:r>
          </a:p>
          <a:p>
            <a:pPr marL="342900" indent="-342900" algn="ctr">
              <a:buFont typeface="Wingdings" panose="05000000000000000000" pitchFamily="2" charset="2"/>
              <a:buChar char="Ø"/>
            </a:pPr>
            <a:endParaRPr lang="en-CA" sz="1600" dirty="0">
              <a:latin typeface="Merriweather" panose="020B0604020202020204" charset="0"/>
            </a:endParaRPr>
          </a:p>
        </p:txBody>
      </p:sp>
      <p:pic>
        <p:nvPicPr>
          <p:cNvPr id="7" name="Recorded Sound">
            <a:hlinkClick r:id="" action="ppaction://media"/>
            <a:extLst>
              <a:ext uri="{FF2B5EF4-FFF2-40B4-BE49-F238E27FC236}">
                <a16:creationId xmlns:a16="http://schemas.microsoft.com/office/drawing/2014/main" id="{56E797E7-8099-43F6-9CA7-7180E5A08D6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75825" y="160800"/>
            <a:ext cx="609600" cy="609600"/>
          </a:xfrm>
          <a:prstGeom prst="rect">
            <a:avLst/>
          </a:prstGeom>
        </p:spPr>
      </p:pic>
    </p:spTree>
    <p:extLst>
      <p:ext uri="{BB962C8B-B14F-4D97-AF65-F5344CB8AC3E}">
        <p14:creationId xmlns:p14="http://schemas.microsoft.com/office/powerpoint/2010/main" val="3504659468"/>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32"/>
          <p:cNvSpPr txBox="1">
            <a:spLocks noGrp="1"/>
          </p:cNvSpPr>
          <p:nvPr>
            <p:ph type="body" idx="1"/>
          </p:nvPr>
        </p:nvSpPr>
        <p:spPr>
          <a:xfrm>
            <a:off x="1848032" y="11333"/>
            <a:ext cx="5918200" cy="620534"/>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CA" sz="2800" dirty="0">
                <a:solidFill>
                  <a:schemeClr val="tx1">
                    <a:lumMod val="75000"/>
                  </a:schemeClr>
                </a:solidFill>
                <a:latin typeface="Merriweather" panose="020B0604020202020204" charset="0"/>
              </a:rPr>
              <a:t>Rating vs Table Booking</a:t>
            </a:r>
            <a:endParaRPr sz="2800" dirty="0">
              <a:solidFill>
                <a:schemeClr val="tx1">
                  <a:lumMod val="75000"/>
                </a:schemeClr>
              </a:solidFill>
              <a:latin typeface="Merriweather" panose="020B0604020202020204" charset="0"/>
            </a:endParaRPr>
          </a:p>
        </p:txBody>
      </p:sp>
      <p:sp>
        <p:nvSpPr>
          <p:cNvPr id="2084" name="Google Shape;2084;p3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5" name="TextBox 4">
            <a:extLst>
              <a:ext uri="{FF2B5EF4-FFF2-40B4-BE49-F238E27FC236}">
                <a16:creationId xmlns:a16="http://schemas.microsoft.com/office/drawing/2014/main" id="{66511F73-CFEE-4DE7-938E-57501FB8A79E}"/>
              </a:ext>
            </a:extLst>
          </p:cNvPr>
          <p:cNvSpPr txBox="1"/>
          <p:nvPr/>
        </p:nvSpPr>
        <p:spPr>
          <a:xfrm>
            <a:off x="197600" y="1871306"/>
            <a:ext cx="2379133" cy="1569660"/>
          </a:xfrm>
          <a:prstGeom prst="rect">
            <a:avLst/>
          </a:prstGeom>
          <a:noFill/>
        </p:spPr>
        <p:txBody>
          <a:bodyPr wrap="square" rtlCol="0">
            <a:spAutoFit/>
          </a:bodyPr>
          <a:lstStyle/>
          <a:p>
            <a:pPr marL="285750" indent="-285750" algn="ctr">
              <a:buFont typeface="Wingdings" panose="05000000000000000000" pitchFamily="2" charset="2"/>
              <a:buChar char="Ø"/>
            </a:pPr>
            <a:r>
              <a:rPr lang="en-CA" sz="1600" dirty="0">
                <a:latin typeface="Merriweather" panose="020B0604020202020204" charset="0"/>
              </a:rPr>
              <a:t>Restaurants that provide the service of table reservation has more chances to get higher ratings.</a:t>
            </a:r>
          </a:p>
        </p:txBody>
      </p:sp>
      <p:pic>
        <p:nvPicPr>
          <p:cNvPr id="6" name="Picture 5">
            <a:extLst>
              <a:ext uri="{FF2B5EF4-FFF2-40B4-BE49-F238E27FC236}">
                <a16:creationId xmlns:a16="http://schemas.microsoft.com/office/drawing/2014/main" id="{B6AEDDB1-42AB-4CE9-9A44-680E80A3094C}"/>
              </a:ext>
            </a:extLst>
          </p:cNvPr>
          <p:cNvPicPr>
            <a:picLocks noChangeAspect="1"/>
          </p:cNvPicPr>
          <p:nvPr/>
        </p:nvPicPr>
        <p:blipFill>
          <a:blip r:embed="rId5"/>
          <a:stretch>
            <a:fillRect/>
          </a:stretch>
        </p:blipFill>
        <p:spPr>
          <a:xfrm>
            <a:off x="2738217" y="787399"/>
            <a:ext cx="5937250" cy="4152900"/>
          </a:xfrm>
          <a:prstGeom prst="rect">
            <a:avLst/>
          </a:prstGeom>
        </p:spPr>
      </p:pic>
      <p:pic>
        <p:nvPicPr>
          <p:cNvPr id="7" name="Recorded Sound">
            <a:hlinkClick r:id="" action="ppaction://media"/>
            <a:extLst>
              <a:ext uri="{FF2B5EF4-FFF2-40B4-BE49-F238E27FC236}">
                <a16:creationId xmlns:a16="http://schemas.microsoft.com/office/drawing/2014/main" id="{D1038F0E-E9DE-4CDB-AE30-C6368C2F39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65867" y="10003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32"/>
          <p:cNvSpPr txBox="1">
            <a:spLocks noGrp="1"/>
          </p:cNvSpPr>
          <p:nvPr>
            <p:ph type="body" idx="1"/>
          </p:nvPr>
        </p:nvSpPr>
        <p:spPr>
          <a:xfrm>
            <a:off x="1743528" y="8709"/>
            <a:ext cx="5918200" cy="681494"/>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CA" sz="2800" dirty="0">
                <a:solidFill>
                  <a:schemeClr val="tx1">
                    <a:lumMod val="75000"/>
                  </a:schemeClr>
                </a:solidFill>
                <a:latin typeface="Merriweather" panose="020B0604020202020204" charset="0"/>
              </a:rPr>
              <a:t>Online Order</a:t>
            </a:r>
            <a:endParaRPr sz="2800" dirty="0">
              <a:solidFill>
                <a:schemeClr val="tx1">
                  <a:lumMod val="75000"/>
                </a:schemeClr>
              </a:solidFill>
              <a:latin typeface="Merriweather" panose="020B0604020202020204" charset="0"/>
            </a:endParaRPr>
          </a:p>
        </p:txBody>
      </p:sp>
      <p:sp>
        <p:nvSpPr>
          <p:cNvPr id="2084" name="Google Shape;2084;p3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a:extLst>
              <a:ext uri="{FF2B5EF4-FFF2-40B4-BE49-F238E27FC236}">
                <a16:creationId xmlns:a16="http://schemas.microsoft.com/office/drawing/2014/main" id="{504F82E7-3E2E-40FA-83EC-CC1293F3A2BA}"/>
              </a:ext>
            </a:extLst>
          </p:cNvPr>
          <p:cNvPicPr>
            <a:picLocks noChangeAspect="1"/>
          </p:cNvPicPr>
          <p:nvPr/>
        </p:nvPicPr>
        <p:blipFill>
          <a:blip r:embed="rId5"/>
          <a:stretch>
            <a:fillRect/>
          </a:stretch>
        </p:blipFill>
        <p:spPr>
          <a:xfrm>
            <a:off x="282575" y="1097808"/>
            <a:ext cx="5610225" cy="3324225"/>
          </a:xfrm>
          <a:prstGeom prst="rect">
            <a:avLst/>
          </a:prstGeom>
        </p:spPr>
      </p:pic>
      <p:sp>
        <p:nvSpPr>
          <p:cNvPr id="3" name="TextBox 2">
            <a:extLst>
              <a:ext uri="{FF2B5EF4-FFF2-40B4-BE49-F238E27FC236}">
                <a16:creationId xmlns:a16="http://schemas.microsoft.com/office/drawing/2014/main" id="{53375BC6-D9F4-47D0-B5CC-51A020D420C2}"/>
              </a:ext>
            </a:extLst>
          </p:cNvPr>
          <p:cNvSpPr txBox="1"/>
          <p:nvPr/>
        </p:nvSpPr>
        <p:spPr>
          <a:xfrm>
            <a:off x="5892800" y="1806348"/>
            <a:ext cx="2717800" cy="1530804"/>
          </a:xfrm>
          <a:prstGeom prst="rect">
            <a:avLst/>
          </a:prstGeom>
          <a:noFill/>
        </p:spPr>
        <p:txBody>
          <a:bodyPr wrap="square" rtlCol="0">
            <a:spAutoFit/>
          </a:bodyPr>
          <a:lstStyle/>
          <a:p>
            <a:pPr marL="285750" indent="-285750" algn="ctr">
              <a:lnSpc>
                <a:spcPct val="150000"/>
              </a:lnSpc>
              <a:buFont typeface="Wingdings" panose="05000000000000000000" pitchFamily="2" charset="2"/>
              <a:buChar char="Ø"/>
            </a:pPr>
            <a:r>
              <a:rPr lang="en-CA" sz="1600" dirty="0">
                <a:latin typeface="Merriweather" panose="020B0604020202020204" charset="0"/>
              </a:rPr>
              <a:t>There are more than 25000 restaurants that have the option of online order.</a:t>
            </a:r>
          </a:p>
        </p:txBody>
      </p:sp>
      <p:pic>
        <p:nvPicPr>
          <p:cNvPr id="6" name="Recorded Sound">
            <a:hlinkClick r:id="" action="ppaction://media"/>
            <a:extLst>
              <a:ext uri="{FF2B5EF4-FFF2-40B4-BE49-F238E27FC236}">
                <a16:creationId xmlns:a16="http://schemas.microsoft.com/office/drawing/2014/main" id="{0267C5A3-39EE-44DF-9C6C-16C19AB954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61728" y="321600"/>
            <a:ext cx="609600" cy="609600"/>
          </a:xfrm>
          <a:prstGeom prst="rect">
            <a:avLst/>
          </a:prstGeom>
        </p:spPr>
      </p:pic>
    </p:spTree>
    <p:extLst>
      <p:ext uri="{BB962C8B-B14F-4D97-AF65-F5344CB8AC3E}">
        <p14:creationId xmlns:p14="http://schemas.microsoft.com/office/powerpoint/2010/main" val="152712970"/>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32"/>
          <p:cNvSpPr txBox="1">
            <a:spLocks noGrp="1"/>
          </p:cNvSpPr>
          <p:nvPr>
            <p:ph type="body" idx="1"/>
          </p:nvPr>
        </p:nvSpPr>
        <p:spPr>
          <a:xfrm>
            <a:off x="1612900" y="6483"/>
            <a:ext cx="5918200" cy="594408"/>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CA" sz="2800" dirty="0">
                <a:solidFill>
                  <a:schemeClr val="tx1">
                    <a:lumMod val="75000"/>
                  </a:schemeClr>
                </a:solidFill>
                <a:latin typeface="Merriweather" panose="020B0604020202020204" charset="0"/>
              </a:rPr>
              <a:t>Rating vs Online Order</a:t>
            </a:r>
            <a:endParaRPr sz="2800" dirty="0">
              <a:solidFill>
                <a:schemeClr val="tx1">
                  <a:lumMod val="75000"/>
                </a:schemeClr>
              </a:solidFill>
              <a:latin typeface="Merriweather" panose="020B0604020202020204" charset="0"/>
            </a:endParaRPr>
          </a:p>
        </p:txBody>
      </p:sp>
      <p:sp>
        <p:nvSpPr>
          <p:cNvPr id="2084" name="Google Shape;2084;p3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00E8BCA4-A57A-42DC-826A-82363B056066}"/>
              </a:ext>
            </a:extLst>
          </p:cNvPr>
          <p:cNvPicPr>
            <a:picLocks noChangeAspect="1"/>
          </p:cNvPicPr>
          <p:nvPr/>
        </p:nvPicPr>
        <p:blipFill>
          <a:blip r:embed="rId5"/>
          <a:stretch>
            <a:fillRect/>
          </a:stretch>
        </p:blipFill>
        <p:spPr>
          <a:xfrm>
            <a:off x="2830800" y="759271"/>
            <a:ext cx="5918200" cy="4087895"/>
          </a:xfrm>
          <a:prstGeom prst="rect">
            <a:avLst/>
          </a:prstGeom>
        </p:spPr>
      </p:pic>
      <p:sp>
        <p:nvSpPr>
          <p:cNvPr id="4" name="TextBox 3">
            <a:extLst>
              <a:ext uri="{FF2B5EF4-FFF2-40B4-BE49-F238E27FC236}">
                <a16:creationId xmlns:a16="http://schemas.microsoft.com/office/drawing/2014/main" id="{6FAB8542-4939-45E3-8C25-5D1A16E9034A}"/>
              </a:ext>
            </a:extLst>
          </p:cNvPr>
          <p:cNvSpPr txBox="1"/>
          <p:nvPr/>
        </p:nvSpPr>
        <p:spPr>
          <a:xfrm>
            <a:off x="-160867" y="1693334"/>
            <a:ext cx="3107267" cy="1530804"/>
          </a:xfrm>
          <a:prstGeom prst="rect">
            <a:avLst/>
          </a:prstGeom>
          <a:noFill/>
        </p:spPr>
        <p:txBody>
          <a:bodyPr wrap="square" rtlCol="0">
            <a:spAutoFit/>
          </a:bodyPr>
          <a:lstStyle/>
          <a:p>
            <a:pPr marL="285750" indent="-285750" algn="ctr">
              <a:lnSpc>
                <a:spcPct val="150000"/>
              </a:lnSpc>
              <a:buFont typeface="Wingdings" panose="05000000000000000000" pitchFamily="2" charset="2"/>
              <a:buChar char="Ø"/>
            </a:pPr>
            <a:r>
              <a:rPr lang="en-CA" sz="1600" dirty="0">
                <a:latin typeface="Merriweather" panose="020B0604020202020204" charset="0"/>
              </a:rPr>
              <a:t>Restaurants that provide an option of online booking gets an average rating of 3.8</a:t>
            </a:r>
          </a:p>
        </p:txBody>
      </p:sp>
      <p:pic>
        <p:nvPicPr>
          <p:cNvPr id="6" name="Recorded Sound">
            <a:hlinkClick r:id="" action="ppaction://media"/>
            <a:extLst>
              <a:ext uri="{FF2B5EF4-FFF2-40B4-BE49-F238E27FC236}">
                <a16:creationId xmlns:a16="http://schemas.microsoft.com/office/drawing/2014/main" id="{E542CA90-5799-4243-961A-D0BF194603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39400" y="158549"/>
            <a:ext cx="609600" cy="609600"/>
          </a:xfrm>
          <a:prstGeom prst="rect">
            <a:avLst/>
          </a:prstGeom>
        </p:spPr>
      </p:pic>
    </p:spTree>
    <p:extLst>
      <p:ext uri="{BB962C8B-B14F-4D97-AF65-F5344CB8AC3E}">
        <p14:creationId xmlns:p14="http://schemas.microsoft.com/office/powerpoint/2010/main" val="2983110349"/>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800" dirty="0">
                <a:latin typeface="Merriweather" panose="020B0604020202020204" charset="0"/>
              </a:rPr>
              <a:t>Data Modelling</a:t>
            </a:r>
            <a:endParaRPr sz="4800" dirty="0">
              <a:latin typeface="Merriweather" panose="020B0604020202020204" charset="0"/>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Rectangle 1">
            <a:extLst>
              <a:ext uri="{FF2B5EF4-FFF2-40B4-BE49-F238E27FC236}">
                <a16:creationId xmlns:a16="http://schemas.microsoft.com/office/drawing/2014/main" id="{00EB7B52-98CE-48CD-8320-6402B94736AF}"/>
              </a:ext>
            </a:extLst>
          </p:cNvPr>
          <p:cNvSpPr/>
          <p:nvPr/>
        </p:nvSpPr>
        <p:spPr>
          <a:xfrm>
            <a:off x="1557875" y="2471025"/>
            <a:ext cx="6442789" cy="523220"/>
          </a:xfrm>
          <a:prstGeom prst="rect">
            <a:avLst/>
          </a:prstGeom>
        </p:spPr>
        <p:txBody>
          <a:bodyPr wrap="none">
            <a:spAutoFit/>
          </a:bodyPr>
          <a:lstStyle/>
          <a:p>
            <a:r>
              <a:rPr lang="en-CA" sz="2800" b="1" dirty="0">
                <a:solidFill>
                  <a:schemeClr val="bg1"/>
                </a:solidFill>
                <a:latin typeface="Merriweather" panose="020B0604020202020204" charset="0"/>
              </a:rPr>
              <a:t>(Completion Date: March 25,2020)</a:t>
            </a:r>
            <a:endParaRPr lang="en-CA" sz="2800" dirty="0">
              <a:solidFill>
                <a:schemeClr val="bg1"/>
              </a:solidFill>
            </a:endParaRPr>
          </a:p>
        </p:txBody>
      </p:sp>
      <p:pic>
        <p:nvPicPr>
          <p:cNvPr id="3" name="Recorded Sound">
            <a:hlinkClick r:id="" action="ppaction://media"/>
            <a:extLst>
              <a:ext uri="{FF2B5EF4-FFF2-40B4-BE49-F238E27FC236}">
                <a16:creationId xmlns:a16="http://schemas.microsoft.com/office/drawing/2014/main" id="{86F1270B-E298-4ECD-ABF6-431F3CCCFB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56982" y="131336"/>
            <a:ext cx="487363" cy="487363"/>
          </a:xfrm>
          <a:prstGeom prst="rect">
            <a:avLst/>
          </a:prstGeom>
        </p:spPr>
      </p:pic>
    </p:spTree>
    <p:extLst>
      <p:ext uri="{BB962C8B-B14F-4D97-AF65-F5344CB8AC3E}">
        <p14:creationId xmlns:p14="http://schemas.microsoft.com/office/powerpoint/2010/main" val="1798442555"/>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8"/>
          <p:cNvSpPr txBox="1">
            <a:spLocks noGrp="1"/>
          </p:cNvSpPr>
          <p:nvPr>
            <p:ph type="title"/>
          </p:nvPr>
        </p:nvSpPr>
        <p:spPr>
          <a:xfrm>
            <a:off x="1131750" y="187296"/>
            <a:ext cx="6880500" cy="582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600"/>
              <a:buNone/>
            </a:pPr>
            <a:r>
              <a:rPr lang="en-CA" sz="2800" dirty="0">
                <a:solidFill>
                  <a:schemeClr val="tx1"/>
                </a:solidFill>
                <a:latin typeface="Merriweather" panose="020B0604020202020204" charset="0"/>
              </a:rPr>
              <a:t>Feature Selection</a:t>
            </a:r>
            <a:endParaRPr sz="2800" dirty="0">
              <a:solidFill>
                <a:schemeClr val="tx1"/>
              </a:solidFill>
              <a:latin typeface="Merriweather" panose="020B0604020202020204" charset="0"/>
            </a:endParaRPr>
          </a:p>
        </p:txBody>
      </p:sp>
      <p:grpSp>
        <p:nvGrpSpPr>
          <p:cNvPr id="1972" name="Google Shape;1972;p8"/>
          <p:cNvGrpSpPr/>
          <p:nvPr/>
        </p:nvGrpSpPr>
        <p:grpSpPr>
          <a:xfrm>
            <a:off x="7229258" y="2015266"/>
            <a:ext cx="1565984" cy="1565984"/>
            <a:chOff x="628650" y="3771900"/>
            <a:chExt cx="2267594" cy="2267594"/>
          </a:xfrm>
        </p:grpSpPr>
        <p:sp>
          <p:nvSpPr>
            <p:cNvPr id="1973" name="Google Shape;1973;p8"/>
            <p:cNvSpPr/>
            <p:nvPr/>
          </p:nvSpPr>
          <p:spPr>
            <a:xfrm>
              <a:off x="628650" y="3771900"/>
              <a:ext cx="2267594" cy="2267594"/>
            </a:xfrm>
            <a:prstGeom prst="ellipse">
              <a:avLst/>
            </a:prstGeom>
            <a:gradFill>
              <a:gsLst>
                <a:gs pos="100000">
                  <a:srgbClr val="FFFF00"/>
                </a:gs>
                <a:gs pos="100000">
                  <a:srgbClr val="F1A09D"/>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74" name="Google Shape;1974;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CA" sz="1800" b="1" dirty="0">
                  <a:solidFill>
                    <a:schemeClr val="dk1"/>
                  </a:solidFill>
                  <a:latin typeface="Merriweather" panose="020B0604020202020204" charset="0"/>
                </a:rPr>
                <a:t>Rating</a:t>
              </a:r>
              <a:endParaRPr sz="1050" b="0" i="0" u="none" strike="noStrike" cap="none" dirty="0">
                <a:solidFill>
                  <a:schemeClr val="dk1"/>
                </a:solidFill>
                <a:latin typeface="Merriweather" panose="020B0604020202020204" charset="0"/>
                <a:sym typeface="Arial"/>
              </a:endParaRPr>
            </a:p>
          </p:txBody>
        </p:sp>
      </p:grpSp>
      <p:grpSp>
        <p:nvGrpSpPr>
          <p:cNvPr id="1975" name="Google Shape;1975;p8"/>
          <p:cNvGrpSpPr/>
          <p:nvPr/>
        </p:nvGrpSpPr>
        <p:grpSpPr>
          <a:xfrm>
            <a:off x="1050803" y="1195230"/>
            <a:ext cx="1585228" cy="1620036"/>
            <a:chOff x="628650" y="3771900"/>
            <a:chExt cx="2267594" cy="2267594"/>
          </a:xfrm>
        </p:grpSpPr>
        <p:sp>
          <p:nvSpPr>
            <p:cNvPr id="1976" name="Google Shape;1976;p8"/>
            <p:cNvSpPr/>
            <p:nvPr/>
          </p:nvSpPr>
          <p:spPr>
            <a:xfrm>
              <a:off x="628650" y="3771900"/>
              <a:ext cx="2267594" cy="2267594"/>
            </a:xfrm>
            <a:prstGeom prst="ellipse">
              <a:avLst/>
            </a:prstGeom>
            <a:gradFill>
              <a:gsLst>
                <a:gs pos="95000">
                  <a:srgbClr val="00B050"/>
                </a:gs>
                <a:gs pos="100000">
                  <a:srgbClr val="F1A09D"/>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77" name="Google Shape;1977;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600" b="1" i="0" u="none" strike="noStrike" cap="none" dirty="0">
                  <a:solidFill>
                    <a:schemeClr val="dk1"/>
                  </a:solidFill>
                  <a:latin typeface="Merriweather" panose="020B0604020202020204" charset="0"/>
                  <a:sym typeface="Arial"/>
                </a:rPr>
                <a:t>Online Order</a:t>
              </a:r>
              <a:endParaRPr sz="2400" dirty="0">
                <a:latin typeface="Merriweather" panose="020B0604020202020204" charset="0"/>
              </a:endParaRPr>
            </a:p>
          </p:txBody>
        </p:sp>
      </p:grpSp>
      <p:grpSp>
        <p:nvGrpSpPr>
          <p:cNvPr id="1981" name="Google Shape;1981;p8"/>
          <p:cNvGrpSpPr/>
          <p:nvPr/>
        </p:nvGrpSpPr>
        <p:grpSpPr>
          <a:xfrm>
            <a:off x="3821293" y="1288042"/>
            <a:ext cx="1680944" cy="1656327"/>
            <a:chOff x="628650" y="3771900"/>
            <a:chExt cx="2267594" cy="2267594"/>
          </a:xfrm>
        </p:grpSpPr>
        <p:sp>
          <p:nvSpPr>
            <p:cNvPr id="1982" name="Google Shape;1982;p8"/>
            <p:cNvSpPr/>
            <p:nvPr/>
          </p:nvSpPr>
          <p:spPr>
            <a:xfrm>
              <a:off x="628650" y="3771900"/>
              <a:ext cx="2267594" cy="2267594"/>
            </a:xfrm>
            <a:prstGeom prst="ellipse">
              <a:avLst/>
            </a:prstGeom>
            <a:solidFill>
              <a:schemeClr val="bg1">
                <a:lumMod val="50000"/>
              </a:schemeClr>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83" name="Google Shape;1983;p8"/>
            <p:cNvSpPr/>
            <p:nvPr/>
          </p:nvSpPr>
          <p:spPr>
            <a:xfrm>
              <a:off x="902600" y="4045850"/>
              <a:ext cx="1719600" cy="17196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200" b="1" i="0" u="none" strike="noStrike" cap="none" dirty="0">
                  <a:solidFill>
                    <a:schemeClr val="tx1">
                      <a:lumMod val="75000"/>
                    </a:schemeClr>
                  </a:solidFill>
                  <a:latin typeface="Merriweather" panose="020B0604020202020204" charset="0"/>
                </a:rPr>
                <a:t>Restaurant Type</a:t>
              </a:r>
              <a:endParaRPr sz="2400" b="1" dirty="0">
                <a:solidFill>
                  <a:schemeClr val="tx1">
                    <a:lumMod val="75000"/>
                  </a:schemeClr>
                </a:solidFill>
                <a:latin typeface="Merriweather" panose="020B0604020202020204" charset="0"/>
              </a:endParaRPr>
            </a:p>
          </p:txBody>
        </p:sp>
      </p:grpSp>
      <p:grpSp>
        <p:nvGrpSpPr>
          <p:cNvPr id="1996" name="Google Shape;1996;p8"/>
          <p:cNvGrpSpPr/>
          <p:nvPr/>
        </p:nvGrpSpPr>
        <p:grpSpPr>
          <a:xfrm>
            <a:off x="1954857" y="2591446"/>
            <a:ext cx="1585228" cy="1417333"/>
            <a:chOff x="628650" y="3771900"/>
            <a:chExt cx="2267594" cy="2267594"/>
          </a:xfrm>
        </p:grpSpPr>
        <p:sp>
          <p:nvSpPr>
            <p:cNvPr id="1997" name="Google Shape;1997;p8"/>
            <p:cNvSpPr/>
            <p:nvPr/>
          </p:nvSpPr>
          <p:spPr>
            <a:xfrm>
              <a:off x="628650" y="3771900"/>
              <a:ext cx="2267594" cy="2267594"/>
            </a:xfrm>
            <a:prstGeom prst="ellipse">
              <a:avLst/>
            </a:prstGeom>
            <a:solidFill>
              <a:srgbClr val="B2550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98" name="Google Shape;1998;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CA" sz="1600" b="1" dirty="0">
                  <a:solidFill>
                    <a:schemeClr val="tx1">
                      <a:lumMod val="75000"/>
                    </a:schemeClr>
                  </a:solidFill>
                  <a:latin typeface="Merriweather" panose="020B0604020202020204" charset="0"/>
                </a:rPr>
                <a:t>City</a:t>
              </a:r>
              <a:endParaRPr sz="1600" b="1" i="0" u="none" strike="noStrike" cap="none" dirty="0">
                <a:solidFill>
                  <a:schemeClr val="tx1">
                    <a:lumMod val="75000"/>
                  </a:schemeClr>
                </a:solidFill>
                <a:latin typeface="Merriweather" panose="020B0604020202020204" charset="0"/>
              </a:endParaRPr>
            </a:p>
          </p:txBody>
        </p:sp>
      </p:grpSp>
      <p:grpSp>
        <p:nvGrpSpPr>
          <p:cNvPr id="1999" name="Google Shape;1999;p8"/>
          <p:cNvGrpSpPr/>
          <p:nvPr/>
        </p:nvGrpSpPr>
        <p:grpSpPr>
          <a:xfrm>
            <a:off x="3286831" y="2838106"/>
            <a:ext cx="1680944" cy="1565984"/>
            <a:chOff x="628650" y="3771900"/>
            <a:chExt cx="2267594" cy="2267594"/>
          </a:xfrm>
        </p:grpSpPr>
        <p:sp>
          <p:nvSpPr>
            <p:cNvPr id="2000" name="Google Shape;2000;p8"/>
            <p:cNvSpPr/>
            <p:nvPr/>
          </p:nvSpPr>
          <p:spPr>
            <a:xfrm>
              <a:off x="628650" y="3771900"/>
              <a:ext cx="2267594" cy="2267594"/>
            </a:xfrm>
            <a:prstGeom prst="ellipse">
              <a:avLst/>
            </a:prstGeom>
            <a:solidFill>
              <a:schemeClr val="tx1">
                <a:lumMod val="40000"/>
                <a:lumOff val="60000"/>
              </a:schemeClr>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01" name="Google Shape;2001;p8"/>
            <p:cNvSpPr/>
            <p:nvPr/>
          </p:nvSpPr>
          <p:spPr>
            <a:xfrm>
              <a:off x="902600" y="4045850"/>
              <a:ext cx="1719694" cy="1719694"/>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600" b="1" i="0" u="none" strike="noStrike" cap="none" dirty="0">
                  <a:solidFill>
                    <a:schemeClr val="tx1">
                      <a:lumMod val="75000"/>
                    </a:schemeClr>
                  </a:solidFill>
                  <a:latin typeface="Merriweather" panose="020B0604020202020204" charset="0"/>
                  <a:sym typeface="Arial"/>
                </a:rPr>
                <a:t>Book table</a:t>
              </a:r>
              <a:endParaRPr sz="2400" dirty="0">
                <a:solidFill>
                  <a:schemeClr val="tx1">
                    <a:lumMod val="75000"/>
                  </a:schemeClr>
                </a:solidFill>
                <a:latin typeface="Merriweather" panose="020B0604020202020204" charset="0"/>
              </a:endParaRPr>
            </a:p>
          </p:txBody>
        </p:sp>
      </p:grpSp>
      <p:grpSp>
        <p:nvGrpSpPr>
          <p:cNvPr id="2002" name="Google Shape;2002;p8"/>
          <p:cNvGrpSpPr/>
          <p:nvPr/>
        </p:nvGrpSpPr>
        <p:grpSpPr>
          <a:xfrm>
            <a:off x="4846962" y="2569414"/>
            <a:ext cx="1585228" cy="1410627"/>
            <a:chOff x="628650" y="3771900"/>
            <a:chExt cx="2267594" cy="2267594"/>
          </a:xfrm>
        </p:grpSpPr>
        <p:sp>
          <p:nvSpPr>
            <p:cNvPr id="2003" name="Google Shape;2003;p8"/>
            <p:cNvSpPr/>
            <p:nvPr/>
          </p:nvSpPr>
          <p:spPr>
            <a:xfrm>
              <a:off x="628650" y="3771900"/>
              <a:ext cx="2267594" cy="2267594"/>
            </a:xfrm>
            <a:prstGeom prst="ellipse">
              <a:avLst/>
            </a:prstGeom>
            <a:solidFill>
              <a:srgbClr val="AECA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04" name="Google Shape;2004;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 sz="1800" b="1" dirty="0">
                  <a:solidFill>
                    <a:schemeClr val="dk1"/>
                  </a:solidFill>
                  <a:latin typeface="Merriweather" panose="020B0604020202020204" charset="0"/>
                </a:rPr>
                <a:t>Cost</a:t>
              </a:r>
              <a:endParaRPr sz="1800" b="1" i="0" u="none" strike="noStrike" cap="none" dirty="0">
                <a:solidFill>
                  <a:schemeClr val="dk1"/>
                </a:solidFill>
                <a:latin typeface="Merriweather" panose="020B0604020202020204" charset="0"/>
                <a:sym typeface="Arial"/>
              </a:endParaRPr>
            </a:p>
            <a:p>
              <a:pPr marL="0" marR="0" lvl="0" indent="0" algn="ctr" rtl="0">
                <a:lnSpc>
                  <a:spcPct val="80000"/>
                </a:lnSpc>
                <a:spcBef>
                  <a:spcPts val="0"/>
                </a:spcBef>
                <a:spcAft>
                  <a:spcPts val="0"/>
                </a:spcAft>
                <a:buNone/>
              </a:pPr>
              <a:endParaRPr sz="1050" b="1" i="0" u="none" strike="noStrike" cap="none" dirty="0">
                <a:solidFill>
                  <a:schemeClr val="dk1"/>
                </a:solidFill>
                <a:latin typeface="Merriweather" panose="020B0604020202020204" charset="0"/>
              </a:endParaRPr>
            </a:p>
          </p:txBody>
        </p:sp>
      </p:grpSp>
      <p:grpSp>
        <p:nvGrpSpPr>
          <p:cNvPr id="2014" name="Google Shape;2014;p8"/>
          <p:cNvGrpSpPr/>
          <p:nvPr/>
        </p:nvGrpSpPr>
        <p:grpSpPr>
          <a:xfrm>
            <a:off x="240195" y="2581169"/>
            <a:ext cx="1804637" cy="1723803"/>
            <a:chOff x="628650" y="3771900"/>
            <a:chExt cx="2267594" cy="2267594"/>
          </a:xfrm>
        </p:grpSpPr>
        <p:sp>
          <p:nvSpPr>
            <p:cNvPr id="2015" name="Google Shape;2015;p8"/>
            <p:cNvSpPr/>
            <p:nvPr/>
          </p:nvSpPr>
          <p:spPr>
            <a:xfrm>
              <a:off x="628650" y="3771900"/>
              <a:ext cx="2267594" cy="2267594"/>
            </a:xfrm>
            <a:prstGeom prst="ellipse">
              <a:avLst/>
            </a:prstGeom>
            <a:solidFill>
              <a:schemeClr val="accent6">
                <a:lumMod val="50000"/>
              </a:schemeClr>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16" name="Google Shape;2016;p8"/>
            <p:cNvSpPr/>
            <p:nvPr/>
          </p:nvSpPr>
          <p:spPr>
            <a:xfrm>
              <a:off x="902601" y="4045851"/>
              <a:ext cx="1719694" cy="1719694"/>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lvl="0" algn="ctr"/>
              <a:endParaRPr lang="en-CA" sz="1100" b="1" dirty="0">
                <a:solidFill>
                  <a:schemeClr val="tx1">
                    <a:lumMod val="75000"/>
                  </a:schemeClr>
                </a:solidFill>
                <a:latin typeface="Merriweather" panose="020B0604020202020204" charset="0"/>
              </a:endParaRPr>
            </a:p>
            <a:p>
              <a:pPr lvl="0" algn="ctr"/>
              <a:endParaRPr lang="en-CA" sz="1100" b="1" dirty="0">
                <a:solidFill>
                  <a:schemeClr val="tx1">
                    <a:lumMod val="75000"/>
                  </a:schemeClr>
                </a:solidFill>
                <a:latin typeface="Merriweather" panose="020B0604020202020204" charset="0"/>
              </a:endParaRPr>
            </a:p>
            <a:p>
              <a:pPr lvl="0" algn="ctr"/>
              <a:r>
                <a:rPr lang="en-CA" b="1" dirty="0">
                  <a:solidFill>
                    <a:schemeClr val="tx1">
                      <a:lumMod val="75000"/>
                    </a:schemeClr>
                  </a:solidFill>
                  <a:latin typeface="Merriweather" panose="020B0604020202020204" charset="0"/>
                </a:rPr>
                <a:t>Location</a:t>
              </a:r>
              <a:endParaRPr lang="en-CA" sz="1100" b="1" dirty="0">
                <a:solidFill>
                  <a:schemeClr val="tx1">
                    <a:lumMod val="75000"/>
                  </a:schemeClr>
                </a:solidFill>
                <a:latin typeface="Merriweather" panose="020B0604020202020204" charset="0"/>
              </a:endParaRPr>
            </a:p>
            <a:p>
              <a:pPr lvl="0" algn="ctr"/>
              <a:endParaRPr lang="en-CA" sz="1100" dirty="0">
                <a:solidFill>
                  <a:schemeClr val="tx1">
                    <a:lumMod val="75000"/>
                  </a:schemeClr>
                </a:solidFill>
                <a:latin typeface="Merriweather" panose="020B0604020202020204" charset="0"/>
              </a:endParaRPr>
            </a:p>
            <a:p>
              <a:pPr marL="0" marR="0" lvl="0" indent="0" algn="ctr" rtl="0">
                <a:lnSpc>
                  <a:spcPct val="80000"/>
                </a:lnSpc>
                <a:spcBef>
                  <a:spcPts val="0"/>
                </a:spcBef>
                <a:spcAft>
                  <a:spcPts val="0"/>
                </a:spcAft>
                <a:buNone/>
              </a:pPr>
              <a:endParaRPr sz="1100" b="1" i="0" u="none" strike="noStrike" cap="none" dirty="0">
                <a:solidFill>
                  <a:schemeClr val="tx1">
                    <a:lumMod val="75000"/>
                  </a:schemeClr>
                </a:solidFill>
                <a:latin typeface="Merriweather" panose="020B0604020202020204" charset="0"/>
              </a:endParaRPr>
            </a:p>
          </p:txBody>
        </p:sp>
      </p:grpSp>
      <p:grpSp>
        <p:nvGrpSpPr>
          <p:cNvPr id="2017" name="Google Shape;2017;p8"/>
          <p:cNvGrpSpPr/>
          <p:nvPr/>
        </p:nvGrpSpPr>
        <p:grpSpPr>
          <a:xfrm>
            <a:off x="2466417" y="1329207"/>
            <a:ext cx="1524491" cy="1410627"/>
            <a:chOff x="628650" y="3771900"/>
            <a:chExt cx="2267594" cy="2267594"/>
          </a:xfrm>
        </p:grpSpPr>
        <p:sp>
          <p:nvSpPr>
            <p:cNvPr id="2018" name="Google Shape;2018;p8"/>
            <p:cNvSpPr/>
            <p:nvPr/>
          </p:nvSpPr>
          <p:spPr>
            <a:xfrm>
              <a:off x="628650" y="3771900"/>
              <a:ext cx="2267594" cy="2267594"/>
            </a:xfrm>
            <a:prstGeom prst="ellipse">
              <a:avLst/>
            </a:prstGeom>
            <a:solidFill>
              <a:srgbClr val="E4363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19" name="Google Shape;2019;p8"/>
            <p:cNvSpPr/>
            <p:nvPr/>
          </p:nvSpPr>
          <p:spPr>
            <a:xfrm>
              <a:off x="902599" y="4045849"/>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CA" sz="1600" b="1" i="0" u="none" strike="noStrike" cap="none" dirty="0">
                  <a:solidFill>
                    <a:schemeClr val="tx1">
                      <a:lumMod val="75000"/>
                    </a:schemeClr>
                  </a:solidFill>
                  <a:latin typeface="Merriweather" panose="020B0604020202020204" charset="0"/>
                  <a:sym typeface="Arial"/>
                </a:rPr>
                <a:t>Votes</a:t>
              </a:r>
              <a:endParaRPr sz="1600" b="1" i="0" u="none" strike="noStrike" cap="none" dirty="0">
                <a:solidFill>
                  <a:schemeClr val="tx1">
                    <a:lumMod val="75000"/>
                  </a:schemeClr>
                </a:solidFill>
                <a:latin typeface="Merriweather" panose="020B0604020202020204" charset="0"/>
                <a:sym typeface="Arial"/>
              </a:endParaRPr>
            </a:p>
          </p:txBody>
        </p:sp>
      </p:grpSp>
      <p:pic>
        <p:nvPicPr>
          <p:cNvPr id="3" name="Recorded Sound">
            <a:hlinkClick r:id="" action="ppaction://media"/>
            <a:extLst>
              <a:ext uri="{FF2B5EF4-FFF2-40B4-BE49-F238E27FC236}">
                <a16:creationId xmlns:a16="http://schemas.microsoft.com/office/drawing/2014/main" id="{EF145324-7EEF-42E5-BDEF-4003F6DC9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55642" y="235064"/>
            <a:ext cx="487363" cy="487363"/>
          </a:xfrm>
          <a:prstGeom prst="rect">
            <a:avLst/>
          </a:prstGeom>
        </p:spPr>
      </p:pic>
    </p:spTree>
    <p:extLst>
      <p:ext uri="{BB962C8B-B14F-4D97-AF65-F5344CB8AC3E}">
        <p14:creationId xmlns:p14="http://schemas.microsoft.com/office/powerpoint/2010/main" val="61097919"/>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131749" y="131880"/>
            <a:ext cx="6880500" cy="8140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2800" dirty="0">
                <a:solidFill>
                  <a:schemeClr val="tx1">
                    <a:lumMod val="75000"/>
                  </a:schemeClr>
                </a:solidFill>
                <a:latin typeface="Merriweather" panose="020B0604020202020204" charset="0"/>
              </a:rPr>
              <a:t>Background</a:t>
            </a:r>
            <a:endParaRPr sz="2800" dirty="0">
              <a:solidFill>
                <a:schemeClr val="tx1">
                  <a:lumMod val="75000"/>
                </a:schemeClr>
              </a:solidFill>
              <a:latin typeface="Merriweather" panose="020B0604020202020204" charset="0"/>
            </a:endParaRPr>
          </a:p>
        </p:txBody>
      </p:sp>
      <p:sp>
        <p:nvSpPr>
          <p:cNvPr id="1897" name="Google Shape;1897;p14"/>
          <p:cNvSpPr txBox="1"/>
          <p:nvPr/>
        </p:nvSpPr>
        <p:spPr>
          <a:xfrm>
            <a:off x="605244" y="945918"/>
            <a:ext cx="7933509" cy="3313661"/>
          </a:xfrm>
          <a:prstGeom prst="rect">
            <a:avLst/>
          </a:prstGeom>
          <a:noFill/>
          <a:ln>
            <a:noFill/>
          </a:ln>
        </p:spPr>
        <p:txBody>
          <a:bodyPr spcFirstLastPara="1" wrap="square" lIns="91425" tIns="91425" rIns="91425" bIns="91425" anchor="t" anchorCtr="0">
            <a:noAutofit/>
          </a:bodyPr>
          <a:lstStyle/>
          <a:p>
            <a:pPr marL="285750" indent="-285750">
              <a:lnSpc>
                <a:spcPct val="150000"/>
              </a:lnSpc>
              <a:buFont typeface="Wingdings" panose="05000000000000000000" pitchFamily="2" charset="2"/>
              <a:buChar char="v"/>
            </a:pPr>
            <a:r>
              <a:rPr lang="en-CA" dirty="0">
                <a:latin typeface="Merriweather" panose="020B0604020202020204" charset="0"/>
              </a:rPr>
              <a:t>Bangalore is the home for all kinds of restaurants. </a:t>
            </a:r>
          </a:p>
          <a:p>
            <a:pPr marL="285750" indent="-285750">
              <a:lnSpc>
                <a:spcPct val="150000"/>
              </a:lnSpc>
              <a:buFont typeface="Wingdings" panose="05000000000000000000" pitchFamily="2" charset="2"/>
              <a:buChar char="v"/>
            </a:pPr>
            <a:r>
              <a:rPr lang="en-CA" dirty="0">
                <a:latin typeface="Merriweather" panose="020B0604020202020204" charset="0"/>
              </a:rPr>
              <a:t>New restaurants are opening every day with a present count of approximately 12,000. </a:t>
            </a:r>
          </a:p>
          <a:p>
            <a:pPr marL="285750" indent="-285750">
              <a:lnSpc>
                <a:spcPct val="150000"/>
              </a:lnSpc>
              <a:buFont typeface="Wingdings" panose="05000000000000000000" pitchFamily="2" charset="2"/>
              <a:buChar char="v"/>
            </a:pPr>
            <a:r>
              <a:rPr lang="en-CA" dirty="0">
                <a:latin typeface="Merriweather" panose="020B0604020202020204" charset="0"/>
              </a:rPr>
              <a:t> It is difficult for a start-up to compete with already established restaurants having high customer ratings.</a:t>
            </a:r>
          </a:p>
          <a:p>
            <a:pPr marL="285750" indent="-285750">
              <a:lnSpc>
                <a:spcPct val="150000"/>
              </a:lnSpc>
              <a:buFont typeface="Wingdings" panose="05000000000000000000" pitchFamily="2" charset="2"/>
              <a:buChar char="v"/>
            </a:pPr>
            <a:r>
              <a:rPr lang="en-CA" dirty="0">
                <a:latin typeface="Merriweather" panose="020B0604020202020204" charset="0"/>
              </a:rPr>
              <a:t>The key issues include type of location, cost of food, additional services, reviews.</a:t>
            </a:r>
          </a:p>
          <a:p>
            <a:pPr marL="285750" indent="-285750">
              <a:lnSpc>
                <a:spcPct val="150000"/>
              </a:lnSpc>
              <a:buFont typeface="Wingdings" panose="05000000000000000000" pitchFamily="2" charset="2"/>
              <a:buChar char="v"/>
            </a:pPr>
            <a:r>
              <a:rPr lang="en-CA" dirty="0">
                <a:latin typeface="Merriweather" panose="020B0604020202020204" charset="0"/>
              </a:rPr>
              <a:t>Most importantly our application “RRA” will help new restaurants increase its “</a:t>
            </a:r>
            <a:r>
              <a:rPr lang="en-CA" b="1" dirty="0">
                <a:latin typeface="Merriweather" panose="020B0604020202020204" charset="0"/>
              </a:rPr>
              <a:t>Ratings</a:t>
            </a:r>
            <a:r>
              <a:rPr lang="en-CA" dirty="0">
                <a:latin typeface="Merriweather" panose="020B0604020202020204" charset="0"/>
              </a:rPr>
              <a:t>” by deciding their theme, menus, cuisine, cost etc. for a location.</a:t>
            </a:r>
          </a:p>
          <a:p>
            <a:pPr marL="285750" lvl="7" indent="-285750">
              <a:lnSpc>
                <a:spcPct val="150000"/>
              </a:lnSpc>
              <a:buFont typeface="Wingdings" panose="05000000000000000000" pitchFamily="2" charset="2"/>
              <a:buChar char="v"/>
            </a:pPr>
            <a:endParaRPr lang="en-CA" dirty="0">
              <a:latin typeface="Merriweather" panose="020B0604020202020204" charset="0"/>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6" name="Recorded Sound">
            <a:hlinkClick r:id="" action="ppaction://media"/>
            <a:extLst>
              <a:ext uri="{FF2B5EF4-FFF2-40B4-BE49-F238E27FC236}">
                <a16:creationId xmlns:a16="http://schemas.microsoft.com/office/drawing/2014/main" id="{D3B892C3-5ABF-41C0-82A1-6AE1C8F65FF0}"/>
              </a:ext>
            </a:extLst>
          </p:cNvPr>
          <p:cNvPicPr>
            <a:picLocks noChangeAspect="1"/>
          </p:cNvPicPr>
          <p:nvPr>
            <a:audioFile r:link="rId1"/>
            <p:extLst>
              <p:ext uri="{DAA4B4D4-6D71-4841-9C94-3DE7FCFB9230}">
                <p14:media xmlns:p14="http://schemas.microsoft.com/office/powerpoint/2010/main" r:embed="rId2">
                  <p14:trim st="1380" end="79369.0725"/>
                </p14:media>
              </p:ext>
            </p:extLst>
          </p:nvPr>
        </p:nvPicPr>
        <p:blipFill>
          <a:blip r:embed="rId5"/>
          <a:stretch>
            <a:fillRect/>
          </a:stretch>
        </p:blipFill>
        <p:spPr>
          <a:xfrm>
            <a:off x="8136943" y="295217"/>
            <a:ext cx="487363" cy="487363"/>
          </a:xfrm>
          <a:prstGeom prst="rect">
            <a:avLst/>
          </a:prstGeom>
        </p:spPr>
      </p:pic>
    </p:spTree>
    <p:extLst>
      <p:ext uri="{BB962C8B-B14F-4D97-AF65-F5344CB8AC3E}">
        <p14:creationId xmlns:p14="http://schemas.microsoft.com/office/powerpoint/2010/main" val="2939457549"/>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1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8477F00-1EEE-4EEA-9554-022C0801B187}"/>
              </a:ext>
            </a:extLst>
          </p:cNvPr>
          <p:cNvGrpSpPr/>
          <p:nvPr/>
        </p:nvGrpSpPr>
        <p:grpSpPr>
          <a:xfrm>
            <a:off x="6697122" y="1045881"/>
            <a:ext cx="1964185" cy="3169328"/>
            <a:chOff x="9224790" y="1394507"/>
            <a:chExt cx="2618913" cy="4225771"/>
          </a:xfrm>
        </p:grpSpPr>
        <p:sp>
          <p:nvSpPr>
            <p:cNvPr id="99" name="Rectangle: Rounded Corners 98">
              <a:extLst>
                <a:ext uri="{FF2B5EF4-FFF2-40B4-BE49-F238E27FC236}">
                  <a16:creationId xmlns:a16="http://schemas.microsoft.com/office/drawing/2014/main" id="{91B82AEC-C8A0-4A22-9349-39B17D9ACE46}"/>
                </a:ext>
              </a:extLst>
            </p:cNvPr>
            <p:cNvSpPr/>
            <p:nvPr/>
          </p:nvSpPr>
          <p:spPr>
            <a:xfrm>
              <a:off x="9251931" y="1440115"/>
              <a:ext cx="2562381" cy="4134553"/>
            </a:xfrm>
            <a:prstGeom prst="roundRect">
              <a:avLst>
                <a:gd name="adj" fmla="val 4802"/>
              </a:avLst>
            </a:prstGeom>
            <a:solidFill>
              <a:schemeClr val="accent6"/>
            </a:solidFill>
            <a:ln>
              <a:noFill/>
            </a:ln>
            <a:effectLst>
              <a:outerShdw blurRad="177800" sx="106000" sy="10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1" name="Freeform: Shape 100">
              <a:extLst>
                <a:ext uri="{FF2B5EF4-FFF2-40B4-BE49-F238E27FC236}">
                  <a16:creationId xmlns:a16="http://schemas.microsoft.com/office/drawing/2014/main" id="{86EBB0BC-3828-4E02-A8BF-DAA37C8151EC}"/>
                </a:ext>
              </a:extLst>
            </p:cNvPr>
            <p:cNvSpPr/>
            <p:nvPr/>
          </p:nvSpPr>
          <p:spPr>
            <a:xfrm>
              <a:off x="9224790" y="2872057"/>
              <a:ext cx="2618913" cy="2748221"/>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 name="TextBox 106">
              <a:extLst>
                <a:ext uri="{FF2B5EF4-FFF2-40B4-BE49-F238E27FC236}">
                  <a16:creationId xmlns:a16="http://schemas.microsoft.com/office/drawing/2014/main" id="{1A481AD4-BCD8-4875-BEE7-E56F73387BCF}"/>
                </a:ext>
              </a:extLst>
            </p:cNvPr>
            <p:cNvSpPr txBox="1"/>
            <p:nvPr/>
          </p:nvSpPr>
          <p:spPr>
            <a:xfrm>
              <a:off x="9237738" y="3863843"/>
              <a:ext cx="2593018" cy="369332"/>
            </a:xfrm>
            <a:prstGeom prst="rect">
              <a:avLst/>
            </a:prstGeom>
            <a:noFill/>
          </p:spPr>
          <p:txBody>
            <a:bodyPr wrap="none" rtlCol="0" anchor="ctr">
              <a:spAutoFit/>
            </a:bodyPr>
            <a:lstStyle>
              <a:defPPr>
                <a:defRPr lang="en-US"/>
              </a:defPPr>
              <a:lvl1pPr algn="ctr"/>
            </a:lstStyle>
            <a:p>
              <a:r>
                <a:rPr lang="en-US" sz="1200" b="1" dirty="0">
                  <a:latin typeface="Merriweather" panose="020B0604020202020204" charset="0"/>
                </a:rPr>
                <a:t>R Squared Score : </a:t>
              </a:r>
              <a:r>
                <a:rPr lang="en-US" sz="1200" dirty="0">
                  <a:latin typeface="Merriweather" panose="020B0604020202020204" charset="0"/>
                </a:rPr>
                <a:t>0.541</a:t>
              </a:r>
            </a:p>
          </p:txBody>
        </p:sp>
        <p:sp>
          <p:nvSpPr>
            <p:cNvPr id="109" name="TextBox 108">
              <a:extLst>
                <a:ext uri="{FF2B5EF4-FFF2-40B4-BE49-F238E27FC236}">
                  <a16:creationId xmlns:a16="http://schemas.microsoft.com/office/drawing/2014/main" id="{722E2730-32FE-4469-BE17-D937E9F3BD08}"/>
                </a:ext>
              </a:extLst>
            </p:cNvPr>
            <p:cNvSpPr txBox="1"/>
            <p:nvPr/>
          </p:nvSpPr>
          <p:spPr>
            <a:xfrm>
              <a:off x="9365657" y="4266842"/>
              <a:ext cx="2337178" cy="615553"/>
            </a:xfrm>
            <a:prstGeom prst="rect">
              <a:avLst/>
            </a:prstGeom>
            <a:noFill/>
          </p:spPr>
          <p:txBody>
            <a:bodyPr wrap="square" rtlCol="0" anchor="ctr">
              <a:spAutoFit/>
            </a:bodyPr>
            <a:lstStyle>
              <a:defPPr>
                <a:defRPr lang="en-US"/>
              </a:defPPr>
              <a:lvl1pPr algn="ctr">
                <a:defRPr sz="1400"/>
              </a:lvl1pPr>
            </a:lstStyle>
            <a:p>
              <a:r>
                <a:rPr lang="en-US" sz="1200" b="1" dirty="0">
                  <a:latin typeface="Merriweather" panose="020B0604020202020204" charset="0"/>
                </a:rPr>
                <a:t>Mean Squared Error: </a:t>
              </a:r>
              <a:r>
                <a:rPr lang="en-US" sz="1200" dirty="0">
                  <a:latin typeface="Merriweather" panose="020B0604020202020204" charset="0"/>
                </a:rPr>
                <a:t>0.299</a:t>
              </a:r>
              <a:endParaRPr lang="en-US" sz="1200" dirty="0"/>
            </a:p>
          </p:txBody>
        </p:sp>
        <p:cxnSp>
          <p:nvCxnSpPr>
            <p:cNvPr id="110" name="Straight Connector 109">
              <a:extLst>
                <a:ext uri="{FF2B5EF4-FFF2-40B4-BE49-F238E27FC236}">
                  <a16:creationId xmlns:a16="http://schemas.microsoft.com/office/drawing/2014/main" id="{FC85CCC8-D8D6-47EC-80D6-459E9F058541}"/>
                </a:ext>
              </a:extLst>
            </p:cNvPr>
            <p:cNvCxnSpPr>
              <a:cxnSpLocks/>
            </p:cNvCxnSpPr>
            <p:nvPr/>
          </p:nvCxnSpPr>
          <p:spPr>
            <a:xfrm>
              <a:off x="9224790" y="3839315"/>
              <a:ext cx="2618913" cy="0"/>
            </a:xfrm>
            <a:prstGeom prst="line">
              <a:avLst/>
            </a:prstGeom>
            <a:ln>
              <a:gradFill flip="none" rotWithShape="1">
                <a:gsLst>
                  <a:gs pos="15000">
                    <a:schemeClr val="accent1">
                      <a:lumMod val="5000"/>
                      <a:lumOff val="95000"/>
                    </a:schemeClr>
                  </a:gs>
                  <a:gs pos="50000">
                    <a:schemeClr val="accent6">
                      <a:lumMod val="75000"/>
                    </a:schemeClr>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6BA41D-BE4C-423C-ACD3-719B9A17BA84}"/>
                </a:ext>
              </a:extLst>
            </p:cNvPr>
            <p:cNvCxnSpPr>
              <a:cxnSpLocks/>
            </p:cNvCxnSpPr>
            <p:nvPr/>
          </p:nvCxnSpPr>
          <p:spPr>
            <a:xfrm>
              <a:off x="9224790" y="4257702"/>
              <a:ext cx="2618913" cy="0"/>
            </a:xfrm>
            <a:prstGeom prst="line">
              <a:avLst/>
            </a:prstGeom>
            <a:ln>
              <a:gradFill flip="none" rotWithShape="1">
                <a:gsLst>
                  <a:gs pos="15000">
                    <a:schemeClr val="accent1">
                      <a:lumMod val="5000"/>
                      <a:lumOff val="95000"/>
                    </a:schemeClr>
                  </a:gs>
                  <a:gs pos="50000">
                    <a:schemeClr val="accent6">
                      <a:lumMod val="75000"/>
                    </a:schemeClr>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42A7FB1-8850-40FF-A29F-A29CF6EEB28D}"/>
                </a:ext>
              </a:extLst>
            </p:cNvPr>
            <p:cNvCxnSpPr>
              <a:cxnSpLocks/>
            </p:cNvCxnSpPr>
            <p:nvPr/>
          </p:nvCxnSpPr>
          <p:spPr>
            <a:xfrm>
              <a:off x="9224790" y="4891532"/>
              <a:ext cx="2618913" cy="0"/>
            </a:xfrm>
            <a:prstGeom prst="line">
              <a:avLst/>
            </a:prstGeom>
            <a:ln>
              <a:gradFill flip="none" rotWithShape="1">
                <a:gsLst>
                  <a:gs pos="15000">
                    <a:schemeClr val="accent1">
                      <a:lumMod val="5000"/>
                      <a:lumOff val="95000"/>
                    </a:schemeClr>
                  </a:gs>
                  <a:gs pos="50000">
                    <a:schemeClr val="accent6">
                      <a:lumMod val="75000"/>
                    </a:schemeClr>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C298BBF-B37F-4091-BCA6-162AD4F7394D}"/>
                </a:ext>
              </a:extLst>
            </p:cNvPr>
            <p:cNvGrpSpPr/>
            <p:nvPr/>
          </p:nvGrpSpPr>
          <p:grpSpPr>
            <a:xfrm>
              <a:off x="9224790" y="1394507"/>
              <a:ext cx="2618913" cy="1886972"/>
              <a:chOff x="9224790" y="1394507"/>
              <a:chExt cx="2618913" cy="1886972"/>
            </a:xfrm>
          </p:grpSpPr>
          <p:sp>
            <p:nvSpPr>
              <p:cNvPr id="159" name="Freeform: Shape 158">
                <a:extLst>
                  <a:ext uri="{FF2B5EF4-FFF2-40B4-BE49-F238E27FC236}">
                    <a16:creationId xmlns:a16="http://schemas.microsoft.com/office/drawing/2014/main" id="{CD05520C-8ED1-4910-9D4B-E02E56BF400F}"/>
                  </a:ext>
                </a:extLst>
              </p:cNvPr>
              <p:cNvSpPr/>
              <p:nvPr/>
            </p:nvSpPr>
            <p:spPr>
              <a:xfrm>
                <a:off x="9224790" y="2797259"/>
                <a:ext cx="2618913" cy="484220"/>
              </a:xfrm>
              <a:custGeom>
                <a:avLst/>
                <a:gdLst>
                  <a:gd name="connsiteX0" fmla="*/ 304211 w 2618913"/>
                  <a:gd name="connsiteY0" fmla="*/ 0 h 484220"/>
                  <a:gd name="connsiteX1" fmla="*/ 423617 w 2618913"/>
                  <a:gd name="connsiteY1" fmla="*/ 7193 h 484220"/>
                  <a:gd name="connsiteX2" fmla="*/ 636393 w 2618913"/>
                  <a:gd name="connsiteY2" fmla="*/ 49449 h 484220"/>
                  <a:gd name="connsiteX3" fmla="*/ 859943 w 2618913"/>
                  <a:gd name="connsiteY3" fmla="*/ 116879 h 484220"/>
                  <a:gd name="connsiteX4" fmla="*/ 973962 w 2618913"/>
                  <a:gd name="connsiteY4" fmla="*/ 153740 h 484220"/>
                  <a:gd name="connsiteX5" fmla="*/ 1087981 w 2618913"/>
                  <a:gd name="connsiteY5" fmla="*/ 187905 h 484220"/>
                  <a:gd name="connsiteX6" fmla="*/ 1315122 w 2618913"/>
                  <a:gd name="connsiteY6" fmla="*/ 232858 h 484220"/>
                  <a:gd name="connsiteX7" fmla="*/ 1535081 w 2618913"/>
                  <a:gd name="connsiteY7" fmla="*/ 231959 h 484220"/>
                  <a:gd name="connsiteX8" fmla="*/ 1588948 w 2618913"/>
                  <a:gd name="connsiteY8" fmla="*/ 222069 h 484220"/>
                  <a:gd name="connsiteX9" fmla="*/ 1649998 w 2618913"/>
                  <a:gd name="connsiteY9" fmla="*/ 209482 h 484220"/>
                  <a:gd name="connsiteX10" fmla="*/ 1769404 w 2618913"/>
                  <a:gd name="connsiteY10" fmla="*/ 186106 h 484220"/>
                  <a:gd name="connsiteX11" fmla="*/ 1999238 w 2618913"/>
                  <a:gd name="connsiteY11" fmla="*/ 147447 h 484220"/>
                  <a:gd name="connsiteX12" fmla="*/ 2212912 w 2618913"/>
                  <a:gd name="connsiteY12" fmla="*/ 128566 h 484220"/>
                  <a:gd name="connsiteX13" fmla="*/ 2400550 w 2618913"/>
                  <a:gd name="connsiteY13" fmla="*/ 144750 h 484220"/>
                  <a:gd name="connsiteX14" fmla="*/ 2536117 w 2618913"/>
                  <a:gd name="connsiteY14" fmla="*/ 196895 h 484220"/>
                  <a:gd name="connsiteX15" fmla="*/ 2611531 w 2618913"/>
                  <a:gd name="connsiteY15" fmla="*/ 245445 h 484220"/>
                  <a:gd name="connsiteX16" fmla="*/ 2618913 w 2618913"/>
                  <a:gd name="connsiteY16" fmla="*/ 250957 h 484220"/>
                  <a:gd name="connsiteX17" fmla="*/ 2618913 w 2618913"/>
                  <a:gd name="connsiteY17" fmla="*/ 260754 h 484220"/>
                  <a:gd name="connsiteX18" fmla="*/ 2606144 w 2618913"/>
                  <a:gd name="connsiteY18" fmla="*/ 258032 h 484220"/>
                  <a:gd name="connsiteX19" fmla="*/ 2520854 w 2618913"/>
                  <a:gd name="connsiteY19" fmla="*/ 243647 h 484220"/>
                  <a:gd name="connsiteX20" fmla="*/ 2392470 w 2618913"/>
                  <a:gd name="connsiteY20" fmla="*/ 240050 h 484220"/>
                  <a:gd name="connsiteX21" fmla="*/ 2231766 w 2618913"/>
                  <a:gd name="connsiteY21" fmla="*/ 270619 h 484220"/>
                  <a:gd name="connsiteX22" fmla="*/ 2040537 w 2618913"/>
                  <a:gd name="connsiteY22" fmla="*/ 329058 h 484220"/>
                  <a:gd name="connsiteX23" fmla="*/ 1821476 w 2618913"/>
                  <a:gd name="connsiteY23" fmla="*/ 398286 h 484220"/>
                  <a:gd name="connsiteX24" fmla="*/ 1704763 w 2618913"/>
                  <a:gd name="connsiteY24" fmla="*/ 433349 h 484220"/>
                  <a:gd name="connsiteX25" fmla="*/ 1644611 w 2618913"/>
                  <a:gd name="connsiteY25" fmla="*/ 451330 h 484220"/>
                  <a:gd name="connsiteX26" fmla="*/ 1575481 w 2618913"/>
                  <a:gd name="connsiteY26" fmla="*/ 467514 h 484220"/>
                  <a:gd name="connsiteX27" fmla="*/ 1288189 w 2618913"/>
                  <a:gd name="connsiteY27" fmla="*/ 478302 h 484220"/>
                  <a:gd name="connsiteX28" fmla="*/ 1017954 w 2618913"/>
                  <a:gd name="connsiteY28" fmla="*/ 416267 h 484220"/>
                  <a:gd name="connsiteX29" fmla="*/ 895854 w 2618913"/>
                  <a:gd name="connsiteY29" fmla="*/ 370415 h 484220"/>
                  <a:gd name="connsiteX30" fmla="*/ 780937 w 2618913"/>
                  <a:gd name="connsiteY30" fmla="*/ 320966 h 484220"/>
                  <a:gd name="connsiteX31" fmla="*/ 574445 w 2618913"/>
                  <a:gd name="connsiteY31" fmla="*/ 223867 h 484220"/>
                  <a:gd name="connsiteX32" fmla="*/ 391296 w 2618913"/>
                  <a:gd name="connsiteY32" fmla="*/ 145649 h 484220"/>
                  <a:gd name="connsiteX33" fmla="*/ 232387 w 2618913"/>
                  <a:gd name="connsiteY33" fmla="*/ 97099 h 484220"/>
                  <a:gd name="connsiteX34" fmla="*/ 103106 w 2618913"/>
                  <a:gd name="connsiteY34" fmla="*/ 78219 h 484220"/>
                  <a:gd name="connsiteX35" fmla="*/ 16918 w 2618913"/>
                  <a:gd name="connsiteY35" fmla="*/ 75522 h 484220"/>
                  <a:gd name="connsiteX36" fmla="*/ 0 w 2618913"/>
                  <a:gd name="connsiteY36" fmla="*/ 75847 h 484220"/>
                  <a:gd name="connsiteX37" fmla="*/ 0 w 2618913"/>
                  <a:gd name="connsiteY37" fmla="*/ 68854 h 484220"/>
                  <a:gd name="connsiteX38" fmla="*/ 13327 w 2618913"/>
                  <a:gd name="connsiteY38" fmla="*/ 62036 h 484220"/>
                  <a:gd name="connsiteX39" fmla="*/ 48340 w 2618913"/>
                  <a:gd name="connsiteY39" fmla="*/ 46751 h 484220"/>
                  <a:gd name="connsiteX40" fmla="*/ 97719 w 2618913"/>
                  <a:gd name="connsiteY40" fmla="*/ 28770 h 484220"/>
                  <a:gd name="connsiteX41" fmla="*/ 237774 w 2618913"/>
                  <a:gd name="connsiteY41" fmla="*/ 2697 h 484220"/>
                  <a:gd name="connsiteX42" fmla="*/ 304211 w 2618913"/>
                  <a:gd name="connsiteY42" fmla="*/ 0 h 48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8913" h="484220">
                    <a:moveTo>
                      <a:pt x="304211" y="0"/>
                    </a:moveTo>
                    <a:cubicBezTo>
                      <a:pt x="341918" y="0"/>
                      <a:pt x="382318" y="2697"/>
                      <a:pt x="423617" y="7193"/>
                    </a:cubicBezTo>
                    <a:cubicBezTo>
                      <a:pt x="490951" y="15284"/>
                      <a:pt x="562774" y="30568"/>
                      <a:pt x="636393" y="49449"/>
                    </a:cubicBezTo>
                    <a:cubicBezTo>
                      <a:pt x="709114" y="69228"/>
                      <a:pt x="784528" y="92604"/>
                      <a:pt x="859943" y="116879"/>
                    </a:cubicBezTo>
                    <a:cubicBezTo>
                      <a:pt x="897650" y="129465"/>
                      <a:pt x="935357" y="141153"/>
                      <a:pt x="973962" y="153740"/>
                    </a:cubicBezTo>
                    <a:cubicBezTo>
                      <a:pt x="1011669" y="165428"/>
                      <a:pt x="1050274" y="177116"/>
                      <a:pt x="1087981" y="187905"/>
                    </a:cubicBezTo>
                    <a:cubicBezTo>
                      <a:pt x="1164294" y="207684"/>
                      <a:pt x="1239708" y="225665"/>
                      <a:pt x="1315122" y="232858"/>
                    </a:cubicBezTo>
                    <a:cubicBezTo>
                      <a:pt x="1389639" y="241848"/>
                      <a:pt x="1463258" y="240949"/>
                      <a:pt x="1535081" y="231959"/>
                    </a:cubicBezTo>
                    <a:cubicBezTo>
                      <a:pt x="1553037" y="228363"/>
                      <a:pt x="1570992" y="224766"/>
                      <a:pt x="1588948" y="222069"/>
                    </a:cubicBezTo>
                    <a:cubicBezTo>
                      <a:pt x="1608700" y="217574"/>
                      <a:pt x="1629349" y="213977"/>
                      <a:pt x="1649998" y="209482"/>
                    </a:cubicBezTo>
                    <a:cubicBezTo>
                      <a:pt x="1690398" y="201391"/>
                      <a:pt x="1729901" y="193299"/>
                      <a:pt x="1769404" y="186106"/>
                    </a:cubicBezTo>
                    <a:cubicBezTo>
                      <a:pt x="1847512" y="171721"/>
                      <a:pt x="1924722" y="158235"/>
                      <a:pt x="1999238" y="147447"/>
                    </a:cubicBezTo>
                    <a:cubicBezTo>
                      <a:pt x="2072857" y="137557"/>
                      <a:pt x="2144680" y="129465"/>
                      <a:pt x="2212912" y="128566"/>
                    </a:cubicBezTo>
                    <a:cubicBezTo>
                      <a:pt x="2281144" y="127667"/>
                      <a:pt x="2345785" y="132163"/>
                      <a:pt x="2400550" y="144750"/>
                    </a:cubicBezTo>
                    <a:cubicBezTo>
                      <a:pt x="2456213" y="159135"/>
                      <a:pt x="2501103" y="178015"/>
                      <a:pt x="2536117" y="196895"/>
                    </a:cubicBezTo>
                    <a:cubicBezTo>
                      <a:pt x="2570233" y="215776"/>
                      <a:pt x="2595371" y="232858"/>
                      <a:pt x="2611531" y="245445"/>
                    </a:cubicBezTo>
                    <a:lnTo>
                      <a:pt x="2618913" y="250957"/>
                    </a:lnTo>
                    <a:lnTo>
                      <a:pt x="2618913" y="260754"/>
                    </a:lnTo>
                    <a:lnTo>
                      <a:pt x="2606144" y="258032"/>
                    </a:lnTo>
                    <a:cubicBezTo>
                      <a:pt x="2586393" y="253536"/>
                      <a:pt x="2556766" y="249041"/>
                      <a:pt x="2520854" y="243647"/>
                    </a:cubicBezTo>
                    <a:cubicBezTo>
                      <a:pt x="2484045" y="239151"/>
                      <a:pt x="2440951" y="237353"/>
                      <a:pt x="2392470" y="240050"/>
                    </a:cubicBezTo>
                    <a:cubicBezTo>
                      <a:pt x="2343990" y="243647"/>
                      <a:pt x="2291020" y="254435"/>
                      <a:pt x="2231766" y="270619"/>
                    </a:cubicBezTo>
                    <a:cubicBezTo>
                      <a:pt x="2173409" y="285903"/>
                      <a:pt x="2108769" y="306581"/>
                      <a:pt x="2040537" y="329058"/>
                    </a:cubicBezTo>
                    <a:cubicBezTo>
                      <a:pt x="1971407" y="350635"/>
                      <a:pt x="1897788" y="374910"/>
                      <a:pt x="1821476" y="398286"/>
                    </a:cubicBezTo>
                    <a:cubicBezTo>
                      <a:pt x="1782871" y="410873"/>
                      <a:pt x="1744266" y="422560"/>
                      <a:pt x="1704763" y="433349"/>
                    </a:cubicBezTo>
                    <a:cubicBezTo>
                      <a:pt x="1685012" y="439643"/>
                      <a:pt x="1664363" y="445037"/>
                      <a:pt x="1644611" y="451330"/>
                    </a:cubicBezTo>
                    <a:cubicBezTo>
                      <a:pt x="1622166" y="456725"/>
                      <a:pt x="1598824" y="462119"/>
                      <a:pt x="1575481" y="467514"/>
                    </a:cubicBezTo>
                    <a:cubicBezTo>
                      <a:pt x="1481213" y="486394"/>
                      <a:pt x="1382456" y="488192"/>
                      <a:pt x="1288189" y="478302"/>
                    </a:cubicBezTo>
                    <a:cubicBezTo>
                      <a:pt x="1193023" y="467514"/>
                      <a:pt x="1102346" y="445037"/>
                      <a:pt x="1017954" y="416267"/>
                    </a:cubicBezTo>
                    <a:cubicBezTo>
                      <a:pt x="975758" y="402781"/>
                      <a:pt x="935357" y="386598"/>
                      <a:pt x="895854" y="370415"/>
                    </a:cubicBezTo>
                    <a:cubicBezTo>
                      <a:pt x="856351" y="354232"/>
                      <a:pt x="817746" y="338048"/>
                      <a:pt x="780937" y="320966"/>
                    </a:cubicBezTo>
                    <a:cubicBezTo>
                      <a:pt x="707318" y="287701"/>
                      <a:pt x="639086" y="253536"/>
                      <a:pt x="574445" y="223867"/>
                    </a:cubicBezTo>
                    <a:cubicBezTo>
                      <a:pt x="508907" y="193299"/>
                      <a:pt x="448755" y="167226"/>
                      <a:pt x="391296" y="145649"/>
                    </a:cubicBezTo>
                    <a:cubicBezTo>
                      <a:pt x="333838" y="124071"/>
                      <a:pt x="280868" y="108787"/>
                      <a:pt x="232387" y="97099"/>
                    </a:cubicBezTo>
                    <a:cubicBezTo>
                      <a:pt x="183907" y="86310"/>
                      <a:pt x="139915" y="80916"/>
                      <a:pt x="103106" y="78219"/>
                    </a:cubicBezTo>
                    <a:cubicBezTo>
                      <a:pt x="67194" y="75522"/>
                      <a:pt x="37567" y="73723"/>
                      <a:pt x="16918" y="75522"/>
                    </a:cubicBezTo>
                    <a:lnTo>
                      <a:pt x="0" y="75847"/>
                    </a:lnTo>
                    <a:lnTo>
                      <a:pt x="0" y="68854"/>
                    </a:lnTo>
                    <a:lnTo>
                      <a:pt x="13327" y="62036"/>
                    </a:lnTo>
                    <a:cubicBezTo>
                      <a:pt x="23202" y="57540"/>
                      <a:pt x="33976" y="51247"/>
                      <a:pt x="48340" y="46751"/>
                    </a:cubicBezTo>
                    <a:cubicBezTo>
                      <a:pt x="62705" y="41357"/>
                      <a:pt x="78865" y="33266"/>
                      <a:pt x="97719" y="28770"/>
                    </a:cubicBezTo>
                    <a:cubicBezTo>
                      <a:pt x="135426" y="17082"/>
                      <a:pt x="182111" y="8092"/>
                      <a:pt x="237774" y="2697"/>
                    </a:cubicBezTo>
                    <a:cubicBezTo>
                      <a:pt x="259321" y="899"/>
                      <a:pt x="280868" y="0"/>
                      <a:pt x="304211"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1" name="Freeform: Shape 160">
                <a:extLst>
                  <a:ext uri="{FF2B5EF4-FFF2-40B4-BE49-F238E27FC236}">
                    <a16:creationId xmlns:a16="http://schemas.microsoft.com/office/drawing/2014/main" id="{2490BE0C-2C75-400F-A9C9-D5BE4CF48AB9}"/>
                  </a:ext>
                </a:extLst>
              </p:cNvPr>
              <p:cNvSpPr/>
              <p:nvPr/>
            </p:nvSpPr>
            <p:spPr>
              <a:xfrm>
                <a:off x="9224790" y="2933791"/>
                <a:ext cx="636075" cy="220714"/>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Freeform 11">
                <a:extLst>
                  <a:ext uri="{FF2B5EF4-FFF2-40B4-BE49-F238E27FC236}">
                    <a16:creationId xmlns:a16="http://schemas.microsoft.com/office/drawing/2014/main" id="{89A69BE6-2410-4D50-8ED3-3B01372C8DD9}"/>
                  </a:ext>
                </a:extLst>
              </p:cNvPr>
              <p:cNvSpPr>
                <a:spLocks/>
              </p:cNvSpPr>
              <p:nvPr/>
            </p:nvSpPr>
            <p:spPr bwMode="auto">
              <a:xfrm>
                <a:off x="9670678" y="2663479"/>
                <a:ext cx="2102175" cy="302296"/>
              </a:xfrm>
              <a:custGeom>
                <a:avLst/>
                <a:gdLst>
                  <a:gd name="T0" fmla="*/ 1690 w 2341"/>
                  <a:gd name="T1" fmla="*/ 0 h 337"/>
                  <a:gd name="T2" fmla="*/ 945 w 2341"/>
                  <a:gd name="T3" fmla="*/ 121 h 337"/>
                  <a:gd name="T4" fmla="*/ 945 w 2341"/>
                  <a:gd name="T5" fmla="*/ 121 h 337"/>
                  <a:gd name="T6" fmla="*/ 627 w 2341"/>
                  <a:gd name="T7" fmla="*/ 85 h 337"/>
                  <a:gd name="T8" fmla="*/ 627 w 2341"/>
                  <a:gd name="T9" fmla="*/ 85 h 337"/>
                  <a:gd name="T10" fmla="*/ 0 w 2341"/>
                  <a:gd name="T11" fmla="*/ 101 h 337"/>
                  <a:gd name="T12" fmla="*/ 0 w 2341"/>
                  <a:gd name="T13" fmla="*/ 101 h 337"/>
                  <a:gd name="T14" fmla="*/ 1027 w 2341"/>
                  <a:gd name="T15" fmla="*/ 335 h 337"/>
                  <a:gd name="T16" fmla="*/ 1027 w 2341"/>
                  <a:gd name="T17" fmla="*/ 335 h 337"/>
                  <a:gd name="T18" fmla="*/ 1533 w 2341"/>
                  <a:gd name="T19" fmla="*/ 271 h 337"/>
                  <a:gd name="T20" fmla="*/ 1533 w 2341"/>
                  <a:gd name="T21" fmla="*/ 271 h 337"/>
                  <a:gd name="T22" fmla="*/ 2341 w 2341"/>
                  <a:gd name="T23" fmla="*/ 311 h 337"/>
                  <a:gd name="T24" fmla="*/ 2341 w 2341"/>
                  <a:gd name="T25" fmla="*/ 311 h 337"/>
                  <a:gd name="T26" fmla="*/ 1701 w 2341"/>
                  <a:gd name="T27" fmla="*/ 0 h 337"/>
                  <a:gd name="T28" fmla="*/ 1701 w 2341"/>
                  <a:gd name="T29" fmla="*/ 0 h 337"/>
                  <a:gd name="T30" fmla="*/ 1690 w 2341"/>
                  <a:gd name="T3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1" h="337">
                    <a:moveTo>
                      <a:pt x="1690" y="0"/>
                    </a:moveTo>
                    <a:cubicBezTo>
                      <a:pt x="1336" y="7"/>
                      <a:pt x="1299" y="114"/>
                      <a:pt x="945" y="121"/>
                    </a:cubicBezTo>
                    <a:lnTo>
                      <a:pt x="945" y="121"/>
                    </a:lnTo>
                    <a:cubicBezTo>
                      <a:pt x="816" y="123"/>
                      <a:pt x="720" y="104"/>
                      <a:pt x="627" y="85"/>
                    </a:cubicBezTo>
                    <a:lnTo>
                      <a:pt x="627" y="85"/>
                    </a:lnTo>
                    <a:cubicBezTo>
                      <a:pt x="464" y="52"/>
                      <a:pt x="310" y="19"/>
                      <a:pt x="0" y="101"/>
                    </a:cubicBezTo>
                    <a:lnTo>
                      <a:pt x="0" y="101"/>
                    </a:lnTo>
                    <a:cubicBezTo>
                      <a:pt x="415" y="129"/>
                      <a:pt x="652" y="331"/>
                      <a:pt x="1027" y="335"/>
                    </a:cubicBezTo>
                    <a:lnTo>
                      <a:pt x="1027" y="335"/>
                    </a:lnTo>
                    <a:cubicBezTo>
                      <a:pt x="1230" y="337"/>
                      <a:pt x="1390" y="304"/>
                      <a:pt x="1533" y="271"/>
                    </a:cubicBezTo>
                    <a:lnTo>
                      <a:pt x="1533" y="271"/>
                    </a:lnTo>
                    <a:cubicBezTo>
                      <a:pt x="1799" y="210"/>
                      <a:pt x="2009" y="149"/>
                      <a:pt x="2341" y="311"/>
                    </a:cubicBezTo>
                    <a:lnTo>
                      <a:pt x="2341" y="311"/>
                    </a:lnTo>
                    <a:cubicBezTo>
                      <a:pt x="2341" y="311"/>
                      <a:pt x="2050" y="0"/>
                      <a:pt x="1701" y="0"/>
                    </a:cubicBezTo>
                    <a:lnTo>
                      <a:pt x="1701" y="0"/>
                    </a:lnTo>
                    <a:cubicBezTo>
                      <a:pt x="1697" y="0"/>
                      <a:pt x="1694" y="0"/>
                      <a:pt x="1690" y="0"/>
                    </a:cubicBez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050"/>
              </a:p>
            </p:txBody>
          </p:sp>
          <p:grpSp>
            <p:nvGrpSpPr>
              <p:cNvPr id="163" name="Group 162">
                <a:extLst>
                  <a:ext uri="{FF2B5EF4-FFF2-40B4-BE49-F238E27FC236}">
                    <a16:creationId xmlns:a16="http://schemas.microsoft.com/office/drawing/2014/main" id="{B4FCF45A-84F1-4531-866F-A6BBFB848C9F}"/>
                  </a:ext>
                </a:extLst>
              </p:cNvPr>
              <p:cNvGrpSpPr>
                <a:grpSpLocks noChangeAspect="1"/>
              </p:cNvGrpSpPr>
              <p:nvPr/>
            </p:nvGrpSpPr>
            <p:grpSpPr>
              <a:xfrm>
                <a:off x="10188646" y="1939912"/>
                <a:ext cx="688950" cy="667512"/>
                <a:chOff x="8098175" y="2885281"/>
                <a:chExt cx="669344" cy="648516"/>
              </a:xfrm>
            </p:grpSpPr>
            <p:sp>
              <p:nvSpPr>
                <p:cNvPr id="164" name="Freeform 43">
                  <a:extLst>
                    <a:ext uri="{FF2B5EF4-FFF2-40B4-BE49-F238E27FC236}">
                      <a16:creationId xmlns:a16="http://schemas.microsoft.com/office/drawing/2014/main" id="{6FF88486-A2C7-4C6F-8AA8-00A081977AE3}"/>
                    </a:ext>
                  </a:extLst>
                </p:cNvPr>
                <p:cNvSpPr>
                  <a:spLocks/>
                </p:cNvSpPr>
                <p:nvPr/>
              </p:nvSpPr>
              <p:spPr bwMode="auto">
                <a:xfrm>
                  <a:off x="8202316" y="2885281"/>
                  <a:ext cx="461062" cy="106035"/>
                </a:xfrm>
                <a:custGeom>
                  <a:avLst/>
                  <a:gdLst>
                    <a:gd name="T0" fmla="*/ 1508 w 1508"/>
                    <a:gd name="T1" fmla="*/ 173 h 346"/>
                    <a:gd name="T2" fmla="*/ 754 w 1508"/>
                    <a:gd name="T3" fmla="*/ 346 h 346"/>
                    <a:gd name="T4" fmla="*/ 0 w 1508"/>
                    <a:gd name="T5" fmla="*/ 173 h 346"/>
                    <a:gd name="T6" fmla="*/ 754 w 1508"/>
                    <a:gd name="T7" fmla="*/ 0 h 346"/>
                    <a:gd name="T8" fmla="*/ 1508 w 1508"/>
                    <a:gd name="T9" fmla="*/ 173 h 346"/>
                  </a:gdLst>
                  <a:ahLst/>
                  <a:cxnLst>
                    <a:cxn ang="0">
                      <a:pos x="T0" y="T1"/>
                    </a:cxn>
                    <a:cxn ang="0">
                      <a:pos x="T2" y="T3"/>
                    </a:cxn>
                    <a:cxn ang="0">
                      <a:pos x="T4" y="T5"/>
                    </a:cxn>
                    <a:cxn ang="0">
                      <a:pos x="T6" y="T7"/>
                    </a:cxn>
                    <a:cxn ang="0">
                      <a:pos x="T8" y="T9"/>
                    </a:cxn>
                  </a:cxnLst>
                  <a:rect l="0" t="0" r="r" b="b"/>
                  <a:pathLst>
                    <a:path w="1508" h="346">
                      <a:moveTo>
                        <a:pt x="1508" y="173"/>
                      </a:moveTo>
                      <a:lnTo>
                        <a:pt x="754" y="346"/>
                      </a:lnTo>
                      <a:lnTo>
                        <a:pt x="0" y="173"/>
                      </a:lnTo>
                      <a:lnTo>
                        <a:pt x="754" y="0"/>
                      </a:lnTo>
                      <a:lnTo>
                        <a:pt x="1508" y="173"/>
                      </a:lnTo>
                      <a:close/>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165" name="Freeform 44">
                  <a:extLst>
                    <a:ext uri="{FF2B5EF4-FFF2-40B4-BE49-F238E27FC236}">
                      <a16:creationId xmlns:a16="http://schemas.microsoft.com/office/drawing/2014/main" id="{117DD615-08B7-4C4C-8311-2578BD34CA97}"/>
                    </a:ext>
                  </a:extLst>
                </p:cNvPr>
                <p:cNvSpPr>
                  <a:spLocks/>
                </p:cNvSpPr>
                <p:nvPr/>
              </p:nvSpPr>
              <p:spPr bwMode="auto">
                <a:xfrm>
                  <a:off x="8098175" y="3019718"/>
                  <a:ext cx="669344" cy="76686"/>
                </a:xfrm>
                <a:custGeom>
                  <a:avLst/>
                  <a:gdLst>
                    <a:gd name="T0" fmla="*/ 2186 w 2186"/>
                    <a:gd name="T1" fmla="*/ 0 h 251"/>
                    <a:gd name="T2" fmla="*/ 1093 w 2186"/>
                    <a:gd name="T3" fmla="*/ 251 h 251"/>
                    <a:gd name="T4" fmla="*/ 0 w 2186"/>
                    <a:gd name="T5" fmla="*/ 0 h 251"/>
                  </a:gdLst>
                  <a:ahLst/>
                  <a:cxnLst>
                    <a:cxn ang="0">
                      <a:pos x="T0" y="T1"/>
                    </a:cxn>
                    <a:cxn ang="0">
                      <a:pos x="T2" y="T3"/>
                    </a:cxn>
                    <a:cxn ang="0">
                      <a:pos x="T4" y="T5"/>
                    </a:cxn>
                  </a:cxnLst>
                  <a:rect l="0" t="0" r="r" b="b"/>
                  <a:pathLst>
                    <a:path w="2186" h="251">
                      <a:moveTo>
                        <a:pt x="2186" y="0"/>
                      </a:moveTo>
                      <a:lnTo>
                        <a:pt x="1093" y="251"/>
                      </a:lnTo>
                      <a:lnTo>
                        <a:pt x="0" y="0"/>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166" name="Freeform 45">
                  <a:extLst>
                    <a:ext uri="{FF2B5EF4-FFF2-40B4-BE49-F238E27FC236}">
                      <a16:creationId xmlns:a16="http://schemas.microsoft.com/office/drawing/2014/main" id="{13B35301-42E1-466C-8A64-DD4A59BA74C7}"/>
                    </a:ext>
                  </a:extLst>
                </p:cNvPr>
                <p:cNvSpPr>
                  <a:spLocks/>
                </p:cNvSpPr>
                <p:nvPr/>
              </p:nvSpPr>
              <p:spPr bwMode="auto">
                <a:xfrm>
                  <a:off x="8098175" y="2938298"/>
                  <a:ext cx="669344" cy="595499"/>
                </a:xfrm>
                <a:custGeom>
                  <a:avLst/>
                  <a:gdLst>
                    <a:gd name="T0" fmla="*/ 339 w 2186"/>
                    <a:gd name="T1" fmla="*/ 0 h 1946"/>
                    <a:gd name="T2" fmla="*/ 0 w 2186"/>
                    <a:gd name="T3" fmla="*/ 266 h 1946"/>
                    <a:gd name="T4" fmla="*/ 1093 w 2186"/>
                    <a:gd name="T5" fmla="*/ 1946 h 1946"/>
                    <a:gd name="T6" fmla="*/ 2186 w 2186"/>
                    <a:gd name="T7" fmla="*/ 266 h 1946"/>
                    <a:gd name="T8" fmla="*/ 1847 w 2186"/>
                    <a:gd name="T9" fmla="*/ 0 h 1946"/>
                  </a:gdLst>
                  <a:ahLst/>
                  <a:cxnLst>
                    <a:cxn ang="0">
                      <a:pos x="T0" y="T1"/>
                    </a:cxn>
                    <a:cxn ang="0">
                      <a:pos x="T2" y="T3"/>
                    </a:cxn>
                    <a:cxn ang="0">
                      <a:pos x="T4" y="T5"/>
                    </a:cxn>
                    <a:cxn ang="0">
                      <a:pos x="T6" y="T7"/>
                    </a:cxn>
                    <a:cxn ang="0">
                      <a:pos x="T8" y="T9"/>
                    </a:cxn>
                  </a:cxnLst>
                  <a:rect l="0" t="0" r="r" b="b"/>
                  <a:pathLst>
                    <a:path w="2186" h="1946">
                      <a:moveTo>
                        <a:pt x="339" y="0"/>
                      </a:moveTo>
                      <a:lnTo>
                        <a:pt x="0" y="266"/>
                      </a:lnTo>
                      <a:lnTo>
                        <a:pt x="1093" y="1946"/>
                      </a:lnTo>
                      <a:lnTo>
                        <a:pt x="2186" y="266"/>
                      </a:lnTo>
                      <a:lnTo>
                        <a:pt x="1847" y="0"/>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167" name="Freeform 46">
                  <a:extLst>
                    <a:ext uri="{FF2B5EF4-FFF2-40B4-BE49-F238E27FC236}">
                      <a16:creationId xmlns:a16="http://schemas.microsoft.com/office/drawing/2014/main" id="{B2C2D24F-502B-4592-8DF2-0E477D388776}"/>
                    </a:ext>
                  </a:extLst>
                </p:cNvPr>
                <p:cNvSpPr>
                  <a:spLocks/>
                </p:cNvSpPr>
                <p:nvPr/>
              </p:nvSpPr>
              <p:spPr bwMode="auto">
                <a:xfrm>
                  <a:off x="8433320" y="2961967"/>
                  <a:ext cx="198815" cy="571830"/>
                </a:xfrm>
                <a:custGeom>
                  <a:avLst/>
                  <a:gdLst>
                    <a:gd name="T0" fmla="*/ 408 w 650"/>
                    <a:gd name="T1" fmla="*/ 0 h 1867"/>
                    <a:gd name="T2" fmla="*/ 650 w 650"/>
                    <a:gd name="T3" fmla="*/ 289 h 1867"/>
                    <a:gd name="T4" fmla="*/ 0 w 650"/>
                    <a:gd name="T5" fmla="*/ 1867 h 1867"/>
                    <a:gd name="T6" fmla="*/ 0 w 650"/>
                    <a:gd name="T7" fmla="*/ 438 h 1867"/>
                    <a:gd name="T8" fmla="*/ 0 w 650"/>
                    <a:gd name="T9" fmla="*/ 94 h 1867"/>
                  </a:gdLst>
                  <a:ahLst/>
                  <a:cxnLst>
                    <a:cxn ang="0">
                      <a:pos x="T0" y="T1"/>
                    </a:cxn>
                    <a:cxn ang="0">
                      <a:pos x="T2" y="T3"/>
                    </a:cxn>
                    <a:cxn ang="0">
                      <a:pos x="T4" y="T5"/>
                    </a:cxn>
                    <a:cxn ang="0">
                      <a:pos x="T6" y="T7"/>
                    </a:cxn>
                    <a:cxn ang="0">
                      <a:pos x="T8" y="T9"/>
                    </a:cxn>
                  </a:cxnLst>
                  <a:rect l="0" t="0" r="r" b="b"/>
                  <a:pathLst>
                    <a:path w="650" h="1867">
                      <a:moveTo>
                        <a:pt x="408" y="0"/>
                      </a:moveTo>
                      <a:lnTo>
                        <a:pt x="650" y="289"/>
                      </a:lnTo>
                      <a:lnTo>
                        <a:pt x="0" y="1867"/>
                      </a:lnTo>
                      <a:lnTo>
                        <a:pt x="0" y="438"/>
                      </a:lnTo>
                      <a:lnTo>
                        <a:pt x="0" y="94"/>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168" name="Freeform 47">
                  <a:extLst>
                    <a:ext uri="{FF2B5EF4-FFF2-40B4-BE49-F238E27FC236}">
                      <a16:creationId xmlns:a16="http://schemas.microsoft.com/office/drawing/2014/main" id="{B0300171-EB1C-43A6-95F6-3023DA0023B6}"/>
                    </a:ext>
                  </a:extLst>
                </p:cNvPr>
                <p:cNvSpPr>
                  <a:spLocks/>
                </p:cNvSpPr>
                <p:nvPr/>
              </p:nvSpPr>
              <p:spPr bwMode="auto">
                <a:xfrm>
                  <a:off x="8228825" y="2961967"/>
                  <a:ext cx="200708" cy="567097"/>
                </a:xfrm>
                <a:custGeom>
                  <a:avLst/>
                  <a:gdLst>
                    <a:gd name="T0" fmla="*/ 194 w 657"/>
                    <a:gd name="T1" fmla="*/ 0 h 1851"/>
                    <a:gd name="T2" fmla="*/ 0 w 657"/>
                    <a:gd name="T3" fmla="*/ 289 h 1851"/>
                    <a:gd name="T4" fmla="*/ 657 w 657"/>
                    <a:gd name="T5" fmla="*/ 1851 h 1851"/>
                  </a:gdLst>
                  <a:ahLst/>
                  <a:cxnLst>
                    <a:cxn ang="0">
                      <a:pos x="T0" y="T1"/>
                    </a:cxn>
                    <a:cxn ang="0">
                      <a:pos x="T2" y="T3"/>
                    </a:cxn>
                    <a:cxn ang="0">
                      <a:pos x="T4" y="T5"/>
                    </a:cxn>
                  </a:cxnLst>
                  <a:rect l="0" t="0" r="r" b="b"/>
                  <a:pathLst>
                    <a:path w="657" h="1851">
                      <a:moveTo>
                        <a:pt x="194" y="0"/>
                      </a:moveTo>
                      <a:lnTo>
                        <a:pt x="0" y="289"/>
                      </a:lnTo>
                      <a:lnTo>
                        <a:pt x="657" y="1851"/>
                      </a:lnTo>
                    </a:path>
                  </a:pathLst>
                </a:custGeom>
                <a:noFill/>
                <a:ln w="19050" cap="rnd">
                  <a:solidFill>
                    <a:schemeClr val="accent6">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grpSp>
          <p:sp>
            <p:nvSpPr>
              <p:cNvPr id="160" name="Freeform: Shape 159">
                <a:extLst>
                  <a:ext uri="{FF2B5EF4-FFF2-40B4-BE49-F238E27FC236}">
                    <a16:creationId xmlns:a16="http://schemas.microsoft.com/office/drawing/2014/main" id="{AEE6E105-CB37-4034-89E9-CF398EB5BF04}"/>
                  </a:ext>
                </a:extLst>
              </p:cNvPr>
              <p:cNvSpPr/>
              <p:nvPr/>
            </p:nvSpPr>
            <p:spPr>
              <a:xfrm>
                <a:off x="9224790" y="1394507"/>
                <a:ext cx="2618913" cy="1653709"/>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rtlCol="0" anchor="t"/>
              <a:lstStyle/>
              <a:p>
                <a:pPr algn="ctr"/>
                <a:endParaRPr lang="en-US" sz="2000" b="1" dirty="0">
                  <a:solidFill>
                    <a:schemeClr val="bg1"/>
                  </a:solidFill>
                  <a:latin typeface="Merriweather" panose="020B0604020202020204" charset="0"/>
                </a:endParaRPr>
              </a:p>
              <a:p>
                <a:pPr algn="ctr"/>
                <a:r>
                  <a:rPr lang="en-US" sz="2000" b="1" dirty="0">
                    <a:solidFill>
                      <a:schemeClr val="bg1"/>
                    </a:solidFill>
                    <a:latin typeface="Merriweather" panose="020B0604020202020204" charset="0"/>
                  </a:rPr>
                  <a:t>XG</a:t>
                </a:r>
              </a:p>
              <a:p>
                <a:pPr algn="ctr"/>
                <a:r>
                  <a:rPr lang="en-US" sz="2000" b="1" dirty="0">
                    <a:solidFill>
                      <a:schemeClr val="bg1"/>
                    </a:solidFill>
                    <a:latin typeface="Merriweather" panose="020B0604020202020204" charset="0"/>
                  </a:rPr>
                  <a:t>Boost</a:t>
                </a:r>
              </a:p>
            </p:txBody>
          </p:sp>
        </p:grpSp>
      </p:grpSp>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1119962" y="62015"/>
            <a:ext cx="6880500" cy="582900"/>
          </a:xfrm>
        </p:spPr>
        <p:txBody>
          <a:bodyPr/>
          <a:lstStyle/>
          <a:p>
            <a:r>
              <a:rPr lang="en-US" sz="2800" dirty="0">
                <a:solidFill>
                  <a:schemeClr val="tx1">
                    <a:lumMod val="75000"/>
                  </a:schemeClr>
                </a:solidFill>
                <a:latin typeface="Merriweather" panose="020B0604020202020204" charset="0"/>
              </a:rPr>
              <a:t>Regression Analysis</a:t>
            </a:r>
          </a:p>
        </p:txBody>
      </p:sp>
      <p:grpSp>
        <p:nvGrpSpPr>
          <p:cNvPr id="3" name="Group 2">
            <a:extLst>
              <a:ext uri="{FF2B5EF4-FFF2-40B4-BE49-F238E27FC236}">
                <a16:creationId xmlns:a16="http://schemas.microsoft.com/office/drawing/2014/main" id="{10AC628D-A9D7-4B86-B212-5539D5EF8920}"/>
              </a:ext>
            </a:extLst>
          </p:cNvPr>
          <p:cNvGrpSpPr/>
          <p:nvPr/>
        </p:nvGrpSpPr>
        <p:grpSpPr>
          <a:xfrm>
            <a:off x="281326" y="1030078"/>
            <a:ext cx="2271713" cy="3169328"/>
            <a:chOff x="4573" y="1394507"/>
            <a:chExt cx="3028951" cy="4225771"/>
          </a:xfrm>
        </p:grpSpPr>
        <p:sp>
          <p:nvSpPr>
            <p:cNvPr id="33" name="Rectangle: Rounded Corners 32">
              <a:extLst>
                <a:ext uri="{FF2B5EF4-FFF2-40B4-BE49-F238E27FC236}">
                  <a16:creationId xmlns:a16="http://schemas.microsoft.com/office/drawing/2014/main" id="{4B8AD345-C599-4F6B-B754-008805CA7CEA}"/>
                </a:ext>
              </a:extLst>
            </p:cNvPr>
            <p:cNvSpPr/>
            <p:nvPr/>
          </p:nvSpPr>
          <p:spPr>
            <a:xfrm>
              <a:off x="437585" y="1440115"/>
              <a:ext cx="2562381" cy="4134555"/>
            </a:xfrm>
            <a:prstGeom prst="roundRect">
              <a:avLst>
                <a:gd name="adj" fmla="val 4802"/>
              </a:avLst>
            </a:prstGeom>
            <a:solidFill>
              <a:schemeClr val="accent1"/>
            </a:solidFill>
            <a:ln>
              <a:noFill/>
            </a:ln>
            <a:effectLst>
              <a:outerShdw blurRad="177800" sx="106000" sy="10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Freeform: Shape 16">
              <a:extLst>
                <a:ext uri="{FF2B5EF4-FFF2-40B4-BE49-F238E27FC236}">
                  <a16:creationId xmlns:a16="http://schemas.microsoft.com/office/drawing/2014/main" id="{DDFCADFD-8EEC-48A1-B60B-A6A44A77B21C}"/>
                </a:ext>
              </a:extLst>
            </p:cNvPr>
            <p:cNvSpPr/>
            <p:nvPr/>
          </p:nvSpPr>
          <p:spPr>
            <a:xfrm>
              <a:off x="410444" y="2872057"/>
              <a:ext cx="2618913" cy="2748221"/>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7" name="Group 6">
              <a:extLst>
                <a:ext uri="{FF2B5EF4-FFF2-40B4-BE49-F238E27FC236}">
                  <a16:creationId xmlns:a16="http://schemas.microsoft.com/office/drawing/2014/main" id="{E9482859-E011-4525-85BC-27C7F73F1A0C}"/>
                </a:ext>
              </a:extLst>
            </p:cNvPr>
            <p:cNvGrpSpPr/>
            <p:nvPr/>
          </p:nvGrpSpPr>
          <p:grpSpPr>
            <a:xfrm>
              <a:off x="410444" y="1394507"/>
              <a:ext cx="2618913" cy="1886972"/>
              <a:chOff x="410444" y="1394507"/>
              <a:chExt cx="2618913" cy="1886972"/>
            </a:xfrm>
          </p:grpSpPr>
          <p:sp>
            <p:nvSpPr>
              <p:cNvPr id="12" name="Freeform: Shape 11">
                <a:extLst>
                  <a:ext uri="{FF2B5EF4-FFF2-40B4-BE49-F238E27FC236}">
                    <a16:creationId xmlns:a16="http://schemas.microsoft.com/office/drawing/2014/main" id="{A0781E87-9BB5-4FA6-BD2D-348608651A7A}"/>
                  </a:ext>
                </a:extLst>
              </p:cNvPr>
              <p:cNvSpPr/>
              <p:nvPr/>
            </p:nvSpPr>
            <p:spPr>
              <a:xfrm>
                <a:off x="410444" y="2797259"/>
                <a:ext cx="2618913" cy="484220"/>
              </a:xfrm>
              <a:custGeom>
                <a:avLst/>
                <a:gdLst>
                  <a:gd name="connsiteX0" fmla="*/ 304211 w 2618913"/>
                  <a:gd name="connsiteY0" fmla="*/ 0 h 484220"/>
                  <a:gd name="connsiteX1" fmla="*/ 423617 w 2618913"/>
                  <a:gd name="connsiteY1" fmla="*/ 7193 h 484220"/>
                  <a:gd name="connsiteX2" fmla="*/ 636393 w 2618913"/>
                  <a:gd name="connsiteY2" fmla="*/ 49449 h 484220"/>
                  <a:gd name="connsiteX3" fmla="*/ 859943 w 2618913"/>
                  <a:gd name="connsiteY3" fmla="*/ 116879 h 484220"/>
                  <a:gd name="connsiteX4" fmla="*/ 973962 w 2618913"/>
                  <a:gd name="connsiteY4" fmla="*/ 153740 h 484220"/>
                  <a:gd name="connsiteX5" fmla="*/ 1087981 w 2618913"/>
                  <a:gd name="connsiteY5" fmla="*/ 187905 h 484220"/>
                  <a:gd name="connsiteX6" fmla="*/ 1315122 w 2618913"/>
                  <a:gd name="connsiteY6" fmla="*/ 232858 h 484220"/>
                  <a:gd name="connsiteX7" fmla="*/ 1535081 w 2618913"/>
                  <a:gd name="connsiteY7" fmla="*/ 231959 h 484220"/>
                  <a:gd name="connsiteX8" fmla="*/ 1588948 w 2618913"/>
                  <a:gd name="connsiteY8" fmla="*/ 222069 h 484220"/>
                  <a:gd name="connsiteX9" fmla="*/ 1649998 w 2618913"/>
                  <a:gd name="connsiteY9" fmla="*/ 209482 h 484220"/>
                  <a:gd name="connsiteX10" fmla="*/ 1769404 w 2618913"/>
                  <a:gd name="connsiteY10" fmla="*/ 186106 h 484220"/>
                  <a:gd name="connsiteX11" fmla="*/ 1999238 w 2618913"/>
                  <a:gd name="connsiteY11" fmla="*/ 147447 h 484220"/>
                  <a:gd name="connsiteX12" fmla="*/ 2212912 w 2618913"/>
                  <a:gd name="connsiteY12" fmla="*/ 128566 h 484220"/>
                  <a:gd name="connsiteX13" fmla="*/ 2400550 w 2618913"/>
                  <a:gd name="connsiteY13" fmla="*/ 144750 h 484220"/>
                  <a:gd name="connsiteX14" fmla="*/ 2536117 w 2618913"/>
                  <a:gd name="connsiteY14" fmla="*/ 196895 h 484220"/>
                  <a:gd name="connsiteX15" fmla="*/ 2611531 w 2618913"/>
                  <a:gd name="connsiteY15" fmla="*/ 245445 h 484220"/>
                  <a:gd name="connsiteX16" fmla="*/ 2618913 w 2618913"/>
                  <a:gd name="connsiteY16" fmla="*/ 250957 h 484220"/>
                  <a:gd name="connsiteX17" fmla="*/ 2618913 w 2618913"/>
                  <a:gd name="connsiteY17" fmla="*/ 260754 h 484220"/>
                  <a:gd name="connsiteX18" fmla="*/ 2606144 w 2618913"/>
                  <a:gd name="connsiteY18" fmla="*/ 258032 h 484220"/>
                  <a:gd name="connsiteX19" fmla="*/ 2520854 w 2618913"/>
                  <a:gd name="connsiteY19" fmla="*/ 243647 h 484220"/>
                  <a:gd name="connsiteX20" fmla="*/ 2392470 w 2618913"/>
                  <a:gd name="connsiteY20" fmla="*/ 240050 h 484220"/>
                  <a:gd name="connsiteX21" fmla="*/ 2231766 w 2618913"/>
                  <a:gd name="connsiteY21" fmla="*/ 270619 h 484220"/>
                  <a:gd name="connsiteX22" fmla="*/ 2040537 w 2618913"/>
                  <a:gd name="connsiteY22" fmla="*/ 329058 h 484220"/>
                  <a:gd name="connsiteX23" fmla="*/ 1821476 w 2618913"/>
                  <a:gd name="connsiteY23" fmla="*/ 398286 h 484220"/>
                  <a:gd name="connsiteX24" fmla="*/ 1704763 w 2618913"/>
                  <a:gd name="connsiteY24" fmla="*/ 433349 h 484220"/>
                  <a:gd name="connsiteX25" fmla="*/ 1644611 w 2618913"/>
                  <a:gd name="connsiteY25" fmla="*/ 451330 h 484220"/>
                  <a:gd name="connsiteX26" fmla="*/ 1575481 w 2618913"/>
                  <a:gd name="connsiteY26" fmla="*/ 467514 h 484220"/>
                  <a:gd name="connsiteX27" fmla="*/ 1288189 w 2618913"/>
                  <a:gd name="connsiteY27" fmla="*/ 478302 h 484220"/>
                  <a:gd name="connsiteX28" fmla="*/ 1017954 w 2618913"/>
                  <a:gd name="connsiteY28" fmla="*/ 416267 h 484220"/>
                  <a:gd name="connsiteX29" fmla="*/ 895854 w 2618913"/>
                  <a:gd name="connsiteY29" fmla="*/ 370415 h 484220"/>
                  <a:gd name="connsiteX30" fmla="*/ 780937 w 2618913"/>
                  <a:gd name="connsiteY30" fmla="*/ 320966 h 484220"/>
                  <a:gd name="connsiteX31" fmla="*/ 574445 w 2618913"/>
                  <a:gd name="connsiteY31" fmla="*/ 223867 h 484220"/>
                  <a:gd name="connsiteX32" fmla="*/ 391296 w 2618913"/>
                  <a:gd name="connsiteY32" fmla="*/ 145649 h 484220"/>
                  <a:gd name="connsiteX33" fmla="*/ 232387 w 2618913"/>
                  <a:gd name="connsiteY33" fmla="*/ 97099 h 484220"/>
                  <a:gd name="connsiteX34" fmla="*/ 103106 w 2618913"/>
                  <a:gd name="connsiteY34" fmla="*/ 78219 h 484220"/>
                  <a:gd name="connsiteX35" fmla="*/ 16918 w 2618913"/>
                  <a:gd name="connsiteY35" fmla="*/ 75522 h 484220"/>
                  <a:gd name="connsiteX36" fmla="*/ 0 w 2618913"/>
                  <a:gd name="connsiteY36" fmla="*/ 75847 h 484220"/>
                  <a:gd name="connsiteX37" fmla="*/ 0 w 2618913"/>
                  <a:gd name="connsiteY37" fmla="*/ 68854 h 484220"/>
                  <a:gd name="connsiteX38" fmla="*/ 13327 w 2618913"/>
                  <a:gd name="connsiteY38" fmla="*/ 62036 h 484220"/>
                  <a:gd name="connsiteX39" fmla="*/ 48340 w 2618913"/>
                  <a:gd name="connsiteY39" fmla="*/ 46751 h 484220"/>
                  <a:gd name="connsiteX40" fmla="*/ 97719 w 2618913"/>
                  <a:gd name="connsiteY40" fmla="*/ 28770 h 484220"/>
                  <a:gd name="connsiteX41" fmla="*/ 237774 w 2618913"/>
                  <a:gd name="connsiteY41" fmla="*/ 2697 h 484220"/>
                  <a:gd name="connsiteX42" fmla="*/ 304211 w 2618913"/>
                  <a:gd name="connsiteY42" fmla="*/ 0 h 48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8913" h="484220">
                    <a:moveTo>
                      <a:pt x="304211" y="0"/>
                    </a:moveTo>
                    <a:cubicBezTo>
                      <a:pt x="341918" y="0"/>
                      <a:pt x="382318" y="2697"/>
                      <a:pt x="423617" y="7193"/>
                    </a:cubicBezTo>
                    <a:cubicBezTo>
                      <a:pt x="490951" y="15284"/>
                      <a:pt x="562774" y="30568"/>
                      <a:pt x="636393" y="49449"/>
                    </a:cubicBezTo>
                    <a:cubicBezTo>
                      <a:pt x="709114" y="69228"/>
                      <a:pt x="784528" y="92604"/>
                      <a:pt x="859943" y="116879"/>
                    </a:cubicBezTo>
                    <a:cubicBezTo>
                      <a:pt x="897650" y="129465"/>
                      <a:pt x="935357" y="141153"/>
                      <a:pt x="973962" y="153740"/>
                    </a:cubicBezTo>
                    <a:cubicBezTo>
                      <a:pt x="1011669" y="165428"/>
                      <a:pt x="1050274" y="177116"/>
                      <a:pt x="1087981" y="187905"/>
                    </a:cubicBezTo>
                    <a:cubicBezTo>
                      <a:pt x="1164294" y="207684"/>
                      <a:pt x="1239708" y="225665"/>
                      <a:pt x="1315122" y="232858"/>
                    </a:cubicBezTo>
                    <a:cubicBezTo>
                      <a:pt x="1389639" y="241848"/>
                      <a:pt x="1463258" y="240949"/>
                      <a:pt x="1535081" y="231959"/>
                    </a:cubicBezTo>
                    <a:cubicBezTo>
                      <a:pt x="1553037" y="228363"/>
                      <a:pt x="1570992" y="224766"/>
                      <a:pt x="1588948" y="222069"/>
                    </a:cubicBezTo>
                    <a:cubicBezTo>
                      <a:pt x="1608700" y="217574"/>
                      <a:pt x="1629349" y="213977"/>
                      <a:pt x="1649998" y="209482"/>
                    </a:cubicBezTo>
                    <a:cubicBezTo>
                      <a:pt x="1690398" y="201391"/>
                      <a:pt x="1729901" y="193299"/>
                      <a:pt x="1769404" y="186106"/>
                    </a:cubicBezTo>
                    <a:cubicBezTo>
                      <a:pt x="1847512" y="171721"/>
                      <a:pt x="1924722" y="158235"/>
                      <a:pt x="1999238" y="147447"/>
                    </a:cubicBezTo>
                    <a:cubicBezTo>
                      <a:pt x="2072857" y="137557"/>
                      <a:pt x="2144680" y="129465"/>
                      <a:pt x="2212912" y="128566"/>
                    </a:cubicBezTo>
                    <a:cubicBezTo>
                      <a:pt x="2281144" y="127667"/>
                      <a:pt x="2345785" y="132163"/>
                      <a:pt x="2400550" y="144750"/>
                    </a:cubicBezTo>
                    <a:cubicBezTo>
                      <a:pt x="2456213" y="159135"/>
                      <a:pt x="2501103" y="178015"/>
                      <a:pt x="2536117" y="196895"/>
                    </a:cubicBezTo>
                    <a:cubicBezTo>
                      <a:pt x="2570233" y="215776"/>
                      <a:pt x="2595371" y="232858"/>
                      <a:pt x="2611531" y="245445"/>
                    </a:cubicBezTo>
                    <a:lnTo>
                      <a:pt x="2618913" y="250957"/>
                    </a:lnTo>
                    <a:lnTo>
                      <a:pt x="2618913" y="260754"/>
                    </a:lnTo>
                    <a:lnTo>
                      <a:pt x="2606144" y="258032"/>
                    </a:lnTo>
                    <a:cubicBezTo>
                      <a:pt x="2586393" y="253536"/>
                      <a:pt x="2556766" y="249041"/>
                      <a:pt x="2520854" y="243647"/>
                    </a:cubicBezTo>
                    <a:cubicBezTo>
                      <a:pt x="2484045" y="239151"/>
                      <a:pt x="2440951" y="237353"/>
                      <a:pt x="2392470" y="240050"/>
                    </a:cubicBezTo>
                    <a:cubicBezTo>
                      <a:pt x="2343990" y="243647"/>
                      <a:pt x="2291020" y="254435"/>
                      <a:pt x="2231766" y="270619"/>
                    </a:cubicBezTo>
                    <a:cubicBezTo>
                      <a:pt x="2173409" y="285903"/>
                      <a:pt x="2108769" y="306581"/>
                      <a:pt x="2040537" y="329058"/>
                    </a:cubicBezTo>
                    <a:cubicBezTo>
                      <a:pt x="1971407" y="350635"/>
                      <a:pt x="1897788" y="374910"/>
                      <a:pt x="1821476" y="398286"/>
                    </a:cubicBezTo>
                    <a:cubicBezTo>
                      <a:pt x="1782871" y="410873"/>
                      <a:pt x="1744266" y="422560"/>
                      <a:pt x="1704763" y="433349"/>
                    </a:cubicBezTo>
                    <a:cubicBezTo>
                      <a:pt x="1685012" y="439643"/>
                      <a:pt x="1664363" y="445037"/>
                      <a:pt x="1644611" y="451330"/>
                    </a:cubicBezTo>
                    <a:cubicBezTo>
                      <a:pt x="1622166" y="456725"/>
                      <a:pt x="1598824" y="462119"/>
                      <a:pt x="1575481" y="467514"/>
                    </a:cubicBezTo>
                    <a:cubicBezTo>
                      <a:pt x="1481213" y="486394"/>
                      <a:pt x="1382456" y="488192"/>
                      <a:pt x="1288189" y="478302"/>
                    </a:cubicBezTo>
                    <a:cubicBezTo>
                      <a:pt x="1193023" y="467514"/>
                      <a:pt x="1102346" y="445037"/>
                      <a:pt x="1017954" y="416267"/>
                    </a:cubicBezTo>
                    <a:cubicBezTo>
                      <a:pt x="975758" y="402781"/>
                      <a:pt x="935357" y="386598"/>
                      <a:pt x="895854" y="370415"/>
                    </a:cubicBezTo>
                    <a:cubicBezTo>
                      <a:pt x="856351" y="354232"/>
                      <a:pt x="817746" y="338048"/>
                      <a:pt x="780937" y="320966"/>
                    </a:cubicBezTo>
                    <a:cubicBezTo>
                      <a:pt x="707318" y="287701"/>
                      <a:pt x="639086" y="253536"/>
                      <a:pt x="574445" y="223867"/>
                    </a:cubicBezTo>
                    <a:cubicBezTo>
                      <a:pt x="508907" y="193299"/>
                      <a:pt x="448755" y="167226"/>
                      <a:pt x="391296" y="145649"/>
                    </a:cubicBezTo>
                    <a:cubicBezTo>
                      <a:pt x="333838" y="124071"/>
                      <a:pt x="280868" y="108787"/>
                      <a:pt x="232387" y="97099"/>
                    </a:cubicBezTo>
                    <a:cubicBezTo>
                      <a:pt x="183907" y="86310"/>
                      <a:pt x="139915" y="80916"/>
                      <a:pt x="103106" y="78219"/>
                    </a:cubicBezTo>
                    <a:cubicBezTo>
                      <a:pt x="67194" y="75522"/>
                      <a:pt x="37567" y="73723"/>
                      <a:pt x="16918" y="75522"/>
                    </a:cubicBezTo>
                    <a:lnTo>
                      <a:pt x="0" y="75847"/>
                    </a:lnTo>
                    <a:lnTo>
                      <a:pt x="0" y="68854"/>
                    </a:lnTo>
                    <a:lnTo>
                      <a:pt x="13327" y="62036"/>
                    </a:lnTo>
                    <a:cubicBezTo>
                      <a:pt x="23202" y="57540"/>
                      <a:pt x="33976" y="51247"/>
                      <a:pt x="48340" y="46751"/>
                    </a:cubicBezTo>
                    <a:cubicBezTo>
                      <a:pt x="62705" y="41357"/>
                      <a:pt x="78865" y="33266"/>
                      <a:pt x="97719" y="28770"/>
                    </a:cubicBezTo>
                    <a:cubicBezTo>
                      <a:pt x="135426" y="17082"/>
                      <a:pt x="182111" y="8092"/>
                      <a:pt x="237774" y="2697"/>
                    </a:cubicBezTo>
                    <a:cubicBezTo>
                      <a:pt x="259321" y="899"/>
                      <a:pt x="280868" y="0"/>
                      <a:pt x="304211"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Freeform: Shape 15">
                <a:extLst>
                  <a:ext uri="{FF2B5EF4-FFF2-40B4-BE49-F238E27FC236}">
                    <a16:creationId xmlns:a16="http://schemas.microsoft.com/office/drawing/2014/main" id="{E390058D-4F56-4B28-B5D8-42927162D16C}"/>
                  </a:ext>
                </a:extLst>
              </p:cNvPr>
              <p:cNvSpPr/>
              <p:nvPr/>
            </p:nvSpPr>
            <p:spPr>
              <a:xfrm>
                <a:off x="410444" y="2933791"/>
                <a:ext cx="636075" cy="220714"/>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8" name="Freeform 11">
                <a:extLst>
                  <a:ext uri="{FF2B5EF4-FFF2-40B4-BE49-F238E27FC236}">
                    <a16:creationId xmlns:a16="http://schemas.microsoft.com/office/drawing/2014/main" id="{54A41A65-DDBC-495F-839A-96EB9E63147D}"/>
                  </a:ext>
                </a:extLst>
              </p:cNvPr>
              <p:cNvSpPr>
                <a:spLocks/>
              </p:cNvSpPr>
              <p:nvPr/>
            </p:nvSpPr>
            <p:spPr bwMode="auto">
              <a:xfrm>
                <a:off x="856332" y="2663479"/>
                <a:ext cx="2102175" cy="302296"/>
              </a:xfrm>
              <a:custGeom>
                <a:avLst/>
                <a:gdLst>
                  <a:gd name="T0" fmla="*/ 1690 w 2341"/>
                  <a:gd name="T1" fmla="*/ 0 h 337"/>
                  <a:gd name="T2" fmla="*/ 945 w 2341"/>
                  <a:gd name="T3" fmla="*/ 121 h 337"/>
                  <a:gd name="T4" fmla="*/ 945 w 2341"/>
                  <a:gd name="T5" fmla="*/ 121 h 337"/>
                  <a:gd name="T6" fmla="*/ 627 w 2341"/>
                  <a:gd name="T7" fmla="*/ 85 h 337"/>
                  <a:gd name="T8" fmla="*/ 627 w 2341"/>
                  <a:gd name="T9" fmla="*/ 85 h 337"/>
                  <a:gd name="T10" fmla="*/ 0 w 2341"/>
                  <a:gd name="T11" fmla="*/ 101 h 337"/>
                  <a:gd name="T12" fmla="*/ 0 w 2341"/>
                  <a:gd name="T13" fmla="*/ 101 h 337"/>
                  <a:gd name="T14" fmla="*/ 1027 w 2341"/>
                  <a:gd name="T15" fmla="*/ 335 h 337"/>
                  <a:gd name="T16" fmla="*/ 1027 w 2341"/>
                  <a:gd name="T17" fmla="*/ 335 h 337"/>
                  <a:gd name="T18" fmla="*/ 1533 w 2341"/>
                  <a:gd name="T19" fmla="*/ 271 h 337"/>
                  <a:gd name="T20" fmla="*/ 1533 w 2341"/>
                  <a:gd name="T21" fmla="*/ 271 h 337"/>
                  <a:gd name="T22" fmla="*/ 2341 w 2341"/>
                  <a:gd name="T23" fmla="*/ 311 h 337"/>
                  <a:gd name="T24" fmla="*/ 2341 w 2341"/>
                  <a:gd name="T25" fmla="*/ 311 h 337"/>
                  <a:gd name="T26" fmla="*/ 1701 w 2341"/>
                  <a:gd name="T27" fmla="*/ 0 h 337"/>
                  <a:gd name="T28" fmla="*/ 1701 w 2341"/>
                  <a:gd name="T29" fmla="*/ 0 h 337"/>
                  <a:gd name="T30" fmla="*/ 1690 w 2341"/>
                  <a:gd name="T3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1" h="337">
                    <a:moveTo>
                      <a:pt x="1690" y="0"/>
                    </a:moveTo>
                    <a:cubicBezTo>
                      <a:pt x="1336" y="7"/>
                      <a:pt x="1299" y="114"/>
                      <a:pt x="945" y="121"/>
                    </a:cubicBezTo>
                    <a:lnTo>
                      <a:pt x="945" y="121"/>
                    </a:lnTo>
                    <a:cubicBezTo>
                      <a:pt x="816" y="123"/>
                      <a:pt x="720" y="104"/>
                      <a:pt x="627" y="85"/>
                    </a:cubicBezTo>
                    <a:lnTo>
                      <a:pt x="627" y="85"/>
                    </a:lnTo>
                    <a:cubicBezTo>
                      <a:pt x="464" y="52"/>
                      <a:pt x="310" y="19"/>
                      <a:pt x="0" y="101"/>
                    </a:cubicBezTo>
                    <a:lnTo>
                      <a:pt x="0" y="101"/>
                    </a:lnTo>
                    <a:cubicBezTo>
                      <a:pt x="415" y="129"/>
                      <a:pt x="652" y="331"/>
                      <a:pt x="1027" y="335"/>
                    </a:cubicBezTo>
                    <a:lnTo>
                      <a:pt x="1027" y="335"/>
                    </a:lnTo>
                    <a:cubicBezTo>
                      <a:pt x="1230" y="337"/>
                      <a:pt x="1390" y="304"/>
                      <a:pt x="1533" y="271"/>
                    </a:cubicBezTo>
                    <a:lnTo>
                      <a:pt x="1533" y="271"/>
                    </a:lnTo>
                    <a:cubicBezTo>
                      <a:pt x="1799" y="210"/>
                      <a:pt x="2009" y="149"/>
                      <a:pt x="2341" y="311"/>
                    </a:cubicBezTo>
                    <a:lnTo>
                      <a:pt x="2341" y="311"/>
                    </a:lnTo>
                    <a:cubicBezTo>
                      <a:pt x="2341" y="311"/>
                      <a:pt x="2050" y="0"/>
                      <a:pt x="1701" y="0"/>
                    </a:cubicBezTo>
                    <a:lnTo>
                      <a:pt x="1701" y="0"/>
                    </a:lnTo>
                    <a:cubicBezTo>
                      <a:pt x="1697" y="0"/>
                      <a:pt x="1694" y="0"/>
                      <a:pt x="1690" y="0"/>
                    </a:cubicBez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050"/>
              </a:p>
            </p:txBody>
          </p:sp>
          <p:grpSp>
            <p:nvGrpSpPr>
              <p:cNvPr id="18" name="Group 17">
                <a:extLst>
                  <a:ext uri="{FF2B5EF4-FFF2-40B4-BE49-F238E27FC236}">
                    <a16:creationId xmlns:a16="http://schemas.microsoft.com/office/drawing/2014/main" id="{BDE447B8-3A61-46AB-9B59-220B171146F9}"/>
                  </a:ext>
                </a:extLst>
              </p:cNvPr>
              <p:cNvGrpSpPr/>
              <p:nvPr/>
            </p:nvGrpSpPr>
            <p:grpSpPr>
              <a:xfrm>
                <a:off x="1400647" y="1931366"/>
                <a:ext cx="647729" cy="667064"/>
                <a:chOff x="2954506" y="2759075"/>
                <a:chExt cx="531813" cy="547688"/>
              </a:xfrm>
              <a:solidFill>
                <a:schemeClr val="bg1"/>
              </a:solidFill>
            </p:grpSpPr>
            <p:sp>
              <p:nvSpPr>
                <p:cNvPr id="19" name="Freeform 854">
                  <a:extLst>
                    <a:ext uri="{FF2B5EF4-FFF2-40B4-BE49-F238E27FC236}">
                      <a16:creationId xmlns:a16="http://schemas.microsoft.com/office/drawing/2014/main" id="{3F093C83-500F-45E8-BD8D-EB1FEFBA0128}"/>
                    </a:ext>
                  </a:extLst>
                </p:cNvPr>
                <p:cNvSpPr>
                  <a:spLocks noEditPoints="1"/>
                </p:cNvSpPr>
                <p:nvPr/>
              </p:nvSpPr>
              <p:spPr bwMode="auto">
                <a:xfrm>
                  <a:off x="2954506" y="2759075"/>
                  <a:ext cx="531813" cy="547688"/>
                </a:xfrm>
                <a:custGeom>
                  <a:avLst/>
                  <a:gdLst>
                    <a:gd name="T0" fmla="*/ 692 w 776"/>
                    <a:gd name="T1" fmla="*/ 353 h 800"/>
                    <a:gd name="T2" fmla="*/ 672 w 776"/>
                    <a:gd name="T3" fmla="*/ 176 h 800"/>
                    <a:gd name="T4" fmla="*/ 388 w 776"/>
                    <a:gd name="T5" fmla="*/ 710 h 800"/>
                    <a:gd name="T6" fmla="*/ 388 w 776"/>
                    <a:gd name="T7" fmla="*/ 222 h 800"/>
                    <a:gd name="T8" fmla="*/ 388 w 776"/>
                    <a:gd name="T9" fmla="*/ 710 h 800"/>
                    <a:gd name="T10" fmla="*/ 518 w 776"/>
                    <a:gd name="T11" fmla="*/ 776 h 800"/>
                    <a:gd name="T12" fmla="*/ 618 w 776"/>
                    <a:gd name="T13" fmla="*/ 661 h 800"/>
                    <a:gd name="T14" fmla="*/ 258 w 776"/>
                    <a:gd name="T15" fmla="*/ 776 h 800"/>
                    <a:gd name="T16" fmla="*/ 158 w 776"/>
                    <a:gd name="T17" fmla="*/ 661 h 800"/>
                    <a:gd name="T18" fmla="*/ 258 w 776"/>
                    <a:gd name="T19" fmla="*/ 776 h 800"/>
                    <a:gd name="T20" fmla="*/ 104 w 776"/>
                    <a:gd name="T21" fmla="*/ 176 h 800"/>
                    <a:gd name="T22" fmla="*/ 84 w 776"/>
                    <a:gd name="T23" fmla="*/ 353 h 800"/>
                    <a:gd name="T24" fmla="*/ 258 w 776"/>
                    <a:gd name="T25" fmla="*/ 155 h 800"/>
                    <a:gd name="T26" fmla="*/ 518 w 776"/>
                    <a:gd name="T27" fmla="*/ 155 h 800"/>
                    <a:gd name="T28" fmla="*/ 437 w 776"/>
                    <a:gd name="T29" fmla="*/ 201 h 800"/>
                    <a:gd name="T30" fmla="*/ 388 w 776"/>
                    <a:gd name="T31" fmla="*/ 143 h 800"/>
                    <a:gd name="T32" fmla="*/ 388 w 776"/>
                    <a:gd name="T33" fmla="*/ 97 h 800"/>
                    <a:gd name="T34" fmla="*/ 429 w 776"/>
                    <a:gd name="T35" fmla="*/ 118 h 800"/>
                    <a:gd name="T36" fmla="*/ 400 w 776"/>
                    <a:gd name="T37" fmla="*/ 74 h 800"/>
                    <a:gd name="T38" fmla="*/ 388 w 776"/>
                    <a:gd name="T39" fmla="*/ 53 h 800"/>
                    <a:gd name="T40" fmla="*/ 376 w 776"/>
                    <a:gd name="T41" fmla="*/ 74 h 800"/>
                    <a:gd name="T42" fmla="*/ 388 w 776"/>
                    <a:gd name="T43" fmla="*/ 167 h 800"/>
                    <a:gd name="T44" fmla="*/ 412 w 776"/>
                    <a:gd name="T45" fmla="*/ 198 h 800"/>
                    <a:gd name="T46" fmla="*/ 272 w 776"/>
                    <a:gd name="T47" fmla="*/ 214 h 800"/>
                    <a:gd name="T48" fmla="*/ 683 w 776"/>
                    <a:gd name="T49" fmla="*/ 153 h 800"/>
                    <a:gd name="T50" fmla="*/ 564 w 776"/>
                    <a:gd name="T51" fmla="*/ 238 h 800"/>
                    <a:gd name="T52" fmla="*/ 542 w 776"/>
                    <a:gd name="T53" fmla="*/ 155 h 800"/>
                    <a:gd name="T54" fmla="*/ 233 w 776"/>
                    <a:gd name="T55" fmla="*/ 155 h 800"/>
                    <a:gd name="T56" fmla="*/ 211 w 776"/>
                    <a:gd name="T57" fmla="*/ 238 h 800"/>
                    <a:gd name="T58" fmla="*/ 92 w 776"/>
                    <a:gd name="T59" fmla="*/ 153 h 800"/>
                    <a:gd name="T60" fmla="*/ 72 w 776"/>
                    <a:gd name="T61" fmla="*/ 376 h 800"/>
                    <a:gd name="T62" fmla="*/ 136 w 776"/>
                    <a:gd name="T63" fmla="*/ 643 h 800"/>
                    <a:gd name="T64" fmla="*/ 173 w 776"/>
                    <a:gd name="T65" fmla="*/ 799 h 800"/>
                    <a:gd name="T66" fmla="*/ 264 w 776"/>
                    <a:gd name="T67" fmla="*/ 800 h 800"/>
                    <a:gd name="T68" fmla="*/ 303 w 776"/>
                    <a:gd name="T69" fmla="*/ 726 h 800"/>
                    <a:gd name="T70" fmla="*/ 472 w 776"/>
                    <a:gd name="T71" fmla="*/ 726 h 800"/>
                    <a:gd name="T72" fmla="*/ 512 w 776"/>
                    <a:gd name="T73" fmla="*/ 800 h 800"/>
                    <a:gd name="T74" fmla="*/ 602 w 776"/>
                    <a:gd name="T75" fmla="*/ 799 h 800"/>
                    <a:gd name="T76" fmla="*/ 639 w 776"/>
                    <a:gd name="T77" fmla="*/ 643 h 800"/>
                    <a:gd name="T78" fmla="*/ 704 w 776"/>
                    <a:gd name="T79" fmla="*/ 376 h 800"/>
                    <a:gd name="T80" fmla="*/ 683 w 776"/>
                    <a:gd name="T81" fmla="*/ 15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6" h="800">
                      <a:moveTo>
                        <a:pt x="713" y="317"/>
                      </a:moveTo>
                      <a:cubicBezTo>
                        <a:pt x="706" y="332"/>
                        <a:pt x="699" y="344"/>
                        <a:pt x="692" y="353"/>
                      </a:cubicBezTo>
                      <a:cubicBezTo>
                        <a:pt x="668" y="312"/>
                        <a:pt x="631" y="276"/>
                        <a:pt x="585" y="249"/>
                      </a:cubicBezTo>
                      <a:cubicBezTo>
                        <a:pt x="603" y="210"/>
                        <a:pt x="653" y="184"/>
                        <a:pt x="672" y="176"/>
                      </a:cubicBezTo>
                      <a:cubicBezTo>
                        <a:pt x="689" y="195"/>
                        <a:pt x="741" y="259"/>
                        <a:pt x="713" y="317"/>
                      </a:cubicBezTo>
                      <a:close/>
                      <a:moveTo>
                        <a:pt x="388" y="710"/>
                      </a:moveTo>
                      <a:cubicBezTo>
                        <a:pt x="216" y="710"/>
                        <a:pt x="77" y="601"/>
                        <a:pt x="77" y="466"/>
                      </a:cubicBezTo>
                      <a:cubicBezTo>
                        <a:pt x="77" y="331"/>
                        <a:pt x="216" y="222"/>
                        <a:pt x="388" y="222"/>
                      </a:cubicBezTo>
                      <a:cubicBezTo>
                        <a:pt x="559" y="222"/>
                        <a:pt x="699" y="331"/>
                        <a:pt x="699" y="466"/>
                      </a:cubicBezTo>
                      <a:cubicBezTo>
                        <a:pt x="699" y="601"/>
                        <a:pt x="559" y="710"/>
                        <a:pt x="388" y="710"/>
                      </a:cubicBezTo>
                      <a:close/>
                      <a:moveTo>
                        <a:pt x="595" y="775"/>
                      </a:moveTo>
                      <a:lnTo>
                        <a:pt x="518" y="776"/>
                      </a:lnTo>
                      <a:cubicBezTo>
                        <a:pt x="512" y="768"/>
                        <a:pt x="501" y="749"/>
                        <a:pt x="496" y="720"/>
                      </a:cubicBezTo>
                      <a:cubicBezTo>
                        <a:pt x="542" y="708"/>
                        <a:pt x="583" y="687"/>
                        <a:pt x="618" y="661"/>
                      </a:cubicBezTo>
                      <a:cubicBezTo>
                        <a:pt x="621" y="693"/>
                        <a:pt x="618" y="734"/>
                        <a:pt x="595" y="775"/>
                      </a:cubicBezTo>
                      <a:close/>
                      <a:moveTo>
                        <a:pt x="258" y="776"/>
                      </a:moveTo>
                      <a:lnTo>
                        <a:pt x="180" y="775"/>
                      </a:lnTo>
                      <a:cubicBezTo>
                        <a:pt x="157" y="734"/>
                        <a:pt x="154" y="693"/>
                        <a:pt x="158" y="661"/>
                      </a:cubicBezTo>
                      <a:cubicBezTo>
                        <a:pt x="192" y="687"/>
                        <a:pt x="234" y="707"/>
                        <a:pt x="279" y="720"/>
                      </a:cubicBezTo>
                      <a:cubicBezTo>
                        <a:pt x="274" y="749"/>
                        <a:pt x="263" y="768"/>
                        <a:pt x="258" y="776"/>
                      </a:cubicBezTo>
                      <a:close/>
                      <a:moveTo>
                        <a:pt x="62" y="317"/>
                      </a:moveTo>
                      <a:cubicBezTo>
                        <a:pt x="34" y="259"/>
                        <a:pt x="86" y="195"/>
                        <a:pt x="104" y="176"/>
                      </a:cubicBezTo>
                      <a:cubicBezTo>
                        <a:pt x="123" y="184"/>
                        <a:pt x="172" y="210"/>
                        <a:pt x="190" y="249"/>
                      </a:cubicBezTo>
                      <a:cubicBezTo>
                        <a:pt x="145" y="276"/>
                        <a:pt x="108" y="312"/>
                        <a:pt x="84" y="353"/>
                      </a:cubicBezTo>
                      <a:cubicBezTo>
                        <a:pt x="77" y="344"/>
                        <a:pt x="69" y="332"/>
                        <a:pt x="62" y="317"/>
                      </a:cubicBezTo>
                      <a:close/>
                      <a:moveTo>
                        <a:pt x="258" y="155"/>
                      </a:moveTo>
                      <a:cubicBezTo>
                        <a:pt x="258" y="83"/>
                        <a:pt x="316" y="25"/>
                        <a:pt x="388" y="25"/>
                      </a:cubicBezTo>
                      <a:cubicBezTo>
                        <a:pt x="459" y="25"/>
                        <a:pt x="518" y="83"/>
                        <a:pt x="518" y="155"/>
                      </a:cubicBezTo>
                      <a:cubicBezTo>
                        <a:pt x="518" y="175"/>
                        <a:pt x="512" y="196"/>
                        <a:pt x="503" y="214"/>
                      </a:cubicBezTo>
                      <a:cubicBezTo>
                        <a:pt x="482" y="208"/>
                        <a:pt x="460" y="203"/>
                        <a:pt x="437" y="201"/>
                      </a:cubicBezTo>
                      <a:cubicBezTo>
                        <a:pt x="438" y="197"/>
                        <a:pt x="439" y="194"/>
                        <a:pt x="439" y="190"/>
                      </a:cubicBezTo>
                      <a:cubicBezTo>
                        <a:pt x="439" y="161"/>
                        <a:pt x="419" y="143"/>
                        <a:pt x="388" y="143"/>
                      </a:cubicBezTo>
                      <a:cubicBezTo>
                        <a:pt x="370" y="143"/>
                        <a:pt x="361" y="135"/>
                        <a:pt x="361" y="120"/>
                      </a:cubicBezTo>
                      <a:cubicBezTo>
                        <a:pt x="361" y="107"/>
                        <a:pt x="373" y="97"/>
                        <a:pt x="388" y="97"/>
                      </a:cubicBezTo>
                      <a:cubicBezTo>
                        <a:pt x="399" y="97"/>
                        <a:pt x="409" y="103"/>
                        <a:pt x="413" y="112"/>
                      </a:cubicBezTo>
                      <a:cubicBezTo>
                        <a:pt x="415" y="118"/>
                        <a:pt x="422" y="121"/>
                        <a:pt x="429" y="118"/>
                      </a:cubicBezTo>
                      <a:cubicBezTo>
                        <a:pt x="435" y="116"/>
                        <a:pt x="438" y="108"/>
                        <a:pt x="435" y="102"/>
                      </a:cubicBezTo>
                      <a:cubicBezTo>
                        <a:pt x="429" y="88"/>
                        <a:pt x="416" y="77"/>
                        <a:pt x="400" y="74"/>
                      </a:cubicBezTo>
                      <a:lnTo>
                        <a:pt x="400" y="65"/>
                      </a:lnTo>
                      <a:cubicBezTo>
                        <a:pt x="400" y="58"/>
                        <a:pt x="394" y="53"/>
                        <a:pt x="388" y="53"/>
                      </a:cubicBezTo>
                      <a:cubicBezTo>
                        <a:pt x="381" y="53"/>
                        <a:pt x="376" y="58"/>
                        <a:pt x="376" y="65"/>
                      </a:cubicBezTo>
                      <a:lnTo>
                        <a:pt x="376" y="74"/>
                      </a:lnTo>
                      <a:cubicBezTo>
                        <a:pt x="353" y="79"/>
                        <a:pt x="337" y="97"/>
                        <a:pt x="337" y="120"/>
                      </a:cubicBezTo>
                      <a:cubicBezTo>
                        <a:pt x="337" y="142"/>
                        <a:pt x="350" y="167"/>
                        <a:pt x="388" y="167"/>
                      </a:cubicBezTo>
                      <a:cubicBezTo>
                        <a:pt x="405" y="167"/>
                        <a:pt x="414" y="175"/>
                        <a:pt x="414" y="190"/>
                      </a:cubicBezTo>
                      <a:cubicBezTo>
                        <a:pt x="414" y="193"/>
                        <a:pt x="414" y="196"/>
                        <a:pt x="412" y="198"/>
                      </a:cubicBezTo>
                      <a:cubicBezTo>
                        <a:pt x="404" y="198"/>
                        <a:pt x="396" y="198"/>
                        <a:pt x="388" y="198"/>
                      </a:cubicBezTo>
                      <a:cubicBezTo>
                        <a:pt x="347" y="198"/>
                        <a:pt x="308" y="203"/>
                        <a:pt x="272" y="214"/>
                      </a:cubicBezTo>
                      <a:cubicBezTo>
                        <a:pt x="263" y="196"/>
                        <a:pt x="258" y="175"/>
                        <a:pt x="258" y="155"/>
                      </a:cubicBezTo>
                      <a:close/>
                      <a:moveTo>
                        <a:pt x="683" y="153"/>
                      </a:moveTo>
                      <a:cubicBezTo>
                        <a:pt x="680" y="150"/>
                        <a:pt x="675" y="149"/>
                        <a:pt x="671" y="150"/>
                      </a:cubicBezTo>
                      <a:cubicBezTo>
                        <a:pt x="667" y="152"/>
                        <a:pt x="591" y="181"/>
                        <a:pt x="564" y="238"/>
                      </a:cubicBezTo>
                      <a:cubicBezTo>
                        <a:pt x="552" y="232"/>
                        <a:pt x="540" y="227"/>
                        <a:pt x="527" y="222"/>
                      </a:cubicBezTo>
                      <a:cubicBezTo>
                        <a:pt x="537" y="201"/>
                        <a:pt x="542" y="178"/>
                        <a:pt x="542" y="155"/>
                      </a:cubicBezTo>
                      <a:cubicBezTo>
                        <a:pt x="542" y="70"/>
                        <a:pt x="473" y="0"/>
                        <a:pt x="388" y="0"/>
                      </a:cubicBezTo>
                      <a:cubicBezTo>
                        <a:pt x="303" y="0"/>
                        <a:pt x="233" y="70"/>
                        <a:pt x="233" y="155"/>
                      </a:cubicBezTo>
                      <a:cubicBezTo>
                        <a:pt x="233" y="178"/>
                        <a:pt x="239" y="201"/>
                        <a:pt x="249" y="222"/>
                      </a:cubicBezTo>
                      <a:cubicBezTo>
                        <a:pt x="236" y="227"/>
                        <a:pt x="223" y="232"/>
                        <a:pt x="211" y="238"/>
                      </a:cubicBezTo>
                      <a:cubicBezTo>
                        <a:pt x="185" y="181"/>
                        <a:pt x="108" y="152"/>
                        <a:pt x="105" y="150"/>
                      </a:cubicBezTo>
                      <a:cubicBezTo>
                        <a:pt x="100" y="149"/>
                        <a:pt x="96" y="150"/>
                        <a:pt x="92" y="153"/>
                      </a:cubicBezTo>
                      <a:cubicBezTo>
                        <a:pt x="88" y="157"/>
                        <a:pt x="0" y="244"/>
                        <a:pt x="40" y="328"/>
                      </a:cubicBezTo>
                      <a:cubicBezTo>
                        <a:pt x="50" y="348"/>
                        <a:pt x="61" y="364"/>
                        <a:pt x="72" y="376"/>
                      </a:cubicBezTo>
                      <a:cubicBezTo>
                        <a:pt x="59" y="404"/>
                        <a:pt x="53" y="435"/>
                        <a:pt x="53" y="466"/>
                      </a:cubicBezTo>
                      <a:cubicBezTo>
                        <a:pt x="53" y="534"/>
                        <a:pt x="84" y="596"/>
                        <a:pt x="136" y="643"/>
                      </a:cubicBezTo>
                      <a:cubicBezTo>
                        <a:pt x="129" y="682"/>
                        <a:pt x="129" y="737"/>
                        <a:pt x="163" y="793"/>
                      </a:cubicBezTo>
                      <a:cubicBezTo>
                        <a:pt x="165" y="797"/>
                        <a:pt x="169" y="799"/>
                        <a:pt x="173" y="799"/>
                      </a:cubicBezTo>
                      <a:lnTo>
                        <a:pt x="263" y="800"/>
                      </a:lnTo>
                      <a:lnTo>
                        <a:pt x="264" y="800"/>
                      </a:lnTo>
                      <a:cubicBezTo>
                        <a:pt x="267" y="800"/>
                        <a:pt x="270" y="799"/>
                        <a:pt x="273" y="796"/>
                      </a:cubicBezTo>
                      <a:cubicBezTo>
                        <a:pt x="274" y="795"/>
                        <a:pt x="294" y="771"/>
                        <a:pt x="303" y="726"/>
                      </a:cubicBezTo>
                      <a:cubicBezTo>
                        <a:pt x="330" y="731"/>
                        <a:pt x="358" y="734"/>
                        <a:pt x="388" y="734"/>
                      </a:cubicBezTo>
                      <a:cubicBezTo>
                        <a:pt x="417" y="734"/>
                        <a:pt x="445" y="731"/>
                        <a:pt x="472" y="726"/>
                      </a:cubicBezTo>
                      <a:cubicBezTo>
                        <a:pt x="481" y="771"/>
                        <a:pt x="501" y="795"/>
                        <a:pt x="503" y="796"/>
                      </a:cubicBezTo>
                      <a:cubicBezTo>
                        <a:pt x="505" y="799"/>
                        <a:pt x="508" y="800"/>
                        <a:pt x="512" y="800"/>
                      </a:cubicBezTo>
                      <a:lnTo>
                        <a:pt x="512" y="800"/>
                      </a:lnTo>
                      <a:lnTo>
                        <a:pt x="602" y="799"/>
                      </a:lnTo>
                      <a:cubicBezTo>
                        <a:pt x="607" y="799"/>
                        <a:pt x="610" y="797"/>
                        <a:pt x="613" y="793"/>
                      </a:cubicBezTo>
                      <a:cubicBezTo>
                        <a:pt x="647" y="737"/>
                        <a:pt x="647" y="682"/>
                        <a:pt x="639" y="643"/>
                      </a:cubicBezTo>
                      <a:cubicBezTo>
                        <a:pt x="691" y="596"/>
                        <a:pt x="723" y="534"/>
                        <a:pt x="723" y="466"/>
                      </a:cubicBezTo>
                      <a:cubicBezTo>
                        <a:pt x="723" y="435"/>
                        <a:pt x="716" y="404"/>
                        <a:pt x="704" y="376"/>
                      </a:cubicBezTo>
                      <a:cubicBezTo>
                        <a:pt x="715" y="364"/>
                        <a:pt x="726" y="348"/>
                        <a:pt x="735" y="328"/>
                      </a:cubicBezTo>
                      <a:cubicBezTo>
                        <a:pt x="776" y="244"/>
                        <a:pt x="687" y="157"/>
                        <a:pt x="683" y="1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0" name="Freeform 855">
                  <a:extLst>
                    <a:ext uri="{FF2B5EF4-FFF2-40B4-BE49-F238E27FC236}">
                      <a16:creationId xmlns:a16="http://schemas.microsoft.com/office/drawing/2014/main" id="{FCF937AC-7BE7-4E33-AEEE-6D025DFBF93F}"/>
                    </a:ext>
                  </a:extLst>
                </p:cNvPr>
                <p:cNvSpPr>
                  <a:spLocks noEditPoints="1"/>
                </p:cNvSpPr>
                <p:nvPr/>
              </p:nvSpPr>
              <p:spPr bwMode="auto">
                <a:xfrm>
                  <a:off x="3140243" y="3078163"/>
                  <a:ext cx="158750" cy="123825"/>
                </a:xfrm>
                <a:custGeom>
                  <a:avLst/>
                  <a:gdLst>
                    <a:gd name="T0" fmla="*/ 116 w 231"/>
                    <a:gd name="T1" fmla="*/ 155 h 179"/>
                    <a:gd name="T2" fmla="*/ 24 w 231"/>
                    <a:gd name="T3" fmla="*/ 89 h 179"/>
                    <a:gd name="T4" fmla="*/ 116 w 231"/>
                    <a:gd name="T5" fmla="*/ 24 h 179"/>
                    <a:gd name="T6" fmla="*/ 207 w 231"/>
                    <a:gd name="T7" fmla="*/ 89 h 179"/>
                    <a:gd name="T8" fmla="*/ 116 w 231"/>
                    <a:gd name="T9" fmla="*/ 155 h 179"/>
                    <a:gd name="T10" fmla="*/ 116 w 231"/>
                    <a:gd name="T11" fmla="*/ 0 h 179"/>
                    <a:gd name="T12" fmla="*/ 0 w 231"/>
                    <a:gd name="T13" fmla="*/ 89 h 179"/>
                    <a:gd name="T14" fmla="*/ 116 w 231"/>
                    <a:gd name="T15" fmla="*/ 179 h 179"/>
                    <a:gd name="T16" fmla="*/ 231 w 231"/>
                    <a:gd name="T17" fmla="*/ 89 h 179"/>
                    <a:gd name="T18" fmla="*/ 116 w 231"/>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9">
                      <a:moveTo>
                        <a:pt x="116" y="155"/>
                      </a:moveTo>
                      <a:cubicBezTo>
                        <a:pt x="65" y="155"/>
                        <a:pt x="24" y="126"/>
                        <a:pt x="24" y="89"/>
                      </a:cubicBezTo>
                      <a:cubicBezTo>
                        <a:pt x="24" y="53"/>
                        <a:pt x="65" y="24"/>
                        <a:pt x="116" y="24"/>
                      </a:cubicBezTo>
                      <a:cubicBezTo>
                        <a:pt x="166" y="24"/>
                        <a:pt x="207" y="53"/>
                        <a:pt x="207" y="89"/>
                      </a:cubicBezTo>
                      <a:cubicBezTo>
                        <a:pt x="207" y="126"/>
                        <a:pt x="166" y="155"/>
                        <a:pt x="116" y="155"/>
                      </a:cubicBezTo>
                      <a:close/>
                      <a:moveTo>
                        <a:pt x="116" y="0"/>
                      </a:moveTo>
                      <a:cubicBezTo>
                        <a:pt x="52" y="0"/>
                        <a:pt x="0" y="40"/>
                        <a:pt x="0" y="89"/>
                      </a:cubicBezTo>
                      <a:cubicBezTo>
                        <a:pt x="0" y="139"/>
                        <a:pt x="52" y="179"/>
                        <a:pt x="116" y="179"/>
                      </a:cubicBezTo>
                      <a:cubicBezTo>
                        <a:pt x="179" y="179"/>
                        <a:pt x="231" y="139"/>
                        <a:pt x="231" y="89"/>
                      </a:cubicBezTo>
                      <a:cubicBezTo>
                        <a:pt x="231" y="40"/>
                        <a:pt x="179" y="0"/>
                        <a:pt x="1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 name="Oval 856">
                  <a:extLst>
                    <a:ext uri="{FF2B5EF4-FFF2-40B4-BE49-F238E27FC236}">
                      <a16:creationId xmlns:a16="http://schemas.microsoft.com/office/drawing/2014/main" id="{0E4F563A-AF1D-4E76-BDA5-9F33DC6FC654}"/>
                    </a:ext>
                  </a:extLst>
                </p:cNvPr>
                <p:cNvSpPr>
                  <a:spLocks noChangeArrowheads="1"/>
                </p:cNvSpPr>
                <p:nvPr/>
              </p:nvSpPr>
              <p:spPr bwMode="auto">
                <a:xfrm>
                  <a:off x="3189456" y="3132138"/>
                  <a:ext cx="17463"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 name="Oval 858">
                  <a:extLst>
                    <a:ext uri="{FF2B5EF4-FFF2-40B4-BE49-F238E27FC236}">
                      <a16:creationId xmlns:a16="http://schemas.microsoft.com/office/drawing/2014/main" id="{17143947-28BD-4170-AF4D-9134BDB5B981}"/>
                    </a:ext>
                  </a:extLst>
                </p:cNvPr>
                <p:cNvSpPr>
                  <a:spLocks noChangeArrowheads="1"/>
                </p:cNvSpPr>
                <p:nvPr/>
              </p:nvSpPr>
              <p:spPr bwMode="auto">
                <a:xfrm>
                  <a:off x="3233905" y="3132138"/>
                  <a:ext cx="17463"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 name="Freeform 859">
                  <a:extLst>
                    <a:ext uri="{FF2B5EF4-FFF2-40B4-BE49-F238E27FC236}">
                      <a16:creationId xmlns:a16="http://schemas.microsoft.com/office/drawing/2014/main" id="{BF937C94-657C-4FE3-A020-60B8AC874E82}"/>
                    </a:ext>
                  </a:extLst>
                </p:cNvPr>
                <p:cNvSpPr>
                  <a:spLocks noEditPoints="1"/>
                </p:cNvSpPr>
                <p:nvPr/>
              </p:nvSpPr>
              <p:spPr bwMode="auto">
                <a:xfrm>
                  <a:off x="3094206" y="2967038"/>
                  <a:ext cx="92075" cy="95250"/>
                </a:xfrm>
                <a:custGeom>
                  <a:avLst/>
                  <a:gdLst>
                    <a:gd name="T0" fmla="*/ 67 w 134"/>
                    <a:gd name="T1" fmla="*/ 117 h 141"/>
                    <a:gd name="T2" fmla="*/ 25 w 134"/>
                    <a:gd name="T3" fmla="*/ 64 h 141"/>
                    <a:gd name="T4" fmla="*/ 67 w 134"/>
                    <a:gd name="T5" fmla="*/ 25 h 141"/>
                    <a:gd name="T6" fmla="*/ 110 w 134"/>
                    <a:gd name="T7" fmla="*/ 64 h 141"/>
                    <a:gd name="T8" fmla="*/ 67 w 134"/>
                    <a:gd name="T9" fmla="*/ 117 h 141"/>
                    <a:gd name="T10" fmla="*/ 134 w 134"/>
                    <a:gd name="T11" fmla="*/ 64 h 141"/>
                    <a:gd name="T12" fmla="*/ 67 w 134"/>
                    <a:gd name="T13" fmla="*/ 0 h 141"/>
                    <a:gd name="T14" fmla="*/ 0 w 134"/>
                    <a:gd name="T15" fmla="*/ 64 h 141"/>
                    <a:gd name="T16" fmla="*/ 67 w 134"/>
                    <a:gd name="T17" fmla="*/ 141 h 141"/>
                    <a:gd name="T18" fmla="*/ 134 w 134"/>
                    <a:gd name="T19" fmla="*/ 6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41">
                      <a:moveTo>
                        <a:pt x="67" y="117"/>
                      </a:moveTo>
                      <a:cubicBezTo>
                        <a:pt x="44" y="117"/>
                        <a:pt x="25" y="93"/>
                        <a:pt x="25" y="64"/>
                      </a:cubicBezTo>
                      <a:cubicBezTo>
                        <a:pt x="25" y="30"/>
                        <a:pt x="51" y="25"/>
                        <a:pt x="67" y="25"/>
                      </a:cubicBezTo>
                      <a:cubicBezTo>
                        <a:pt x="83" y="25"/>
                        <a:pt x="110" y="30"/>
                        <a:pt x="110" y="64"/>
                      </a:cubicBezTo>
                      <a:cubicBezTo>
                        <a:pt x="110" y="93"/>
                        <a:pt x="91" y="117"/>
                        <a:pt x="67" y="117"/>
                      </a:cubicBezTo>
                      <a:close/>
                      <a:moveTo>
                        <a:pt x="134" y="64"/>
                      </a:moveTo>
                      <a:cubicBezTo>
                        <a:pt x="134" y="25"/>
                        <a:pt x="108" y="0"/>
                        <a:pt x="67" y="0"/>
                      </a:cubicBezTo>
                      <a:cubicBezTo>
                        <a:pt x="27" y="0"/>
                        <a:pt x="0" y="25"/>
                        <a:pt x="0" y="64"/>
                      </a:cubicBezTo>
                      <a:cubicBezTo>
                        <a:pt x="0" y="106"/>
                        <a:pt x="30" y="141"/>
                        <a:pt x="67" y="141"/>
                      </a:cubicBezTo>
                      <a:cubicBezTo>
                        <a:pt x="104" y="141"/>
                        <a:pt x="134" y="106"/>
                        <a:pt x="13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4" name="Oval 860">
                  <a:extLst>
                    <a:ext uri="{FF2B5EF4-FFF2-40B4-BE49-F238E27FC236}">
                      <a16:creationId xmlns:a16="http://schemas.microsoft.com/office/drawing/2014/main" id="{4C907626-9A4B-4E03-8360-C929ACE02019}"/>
                    </a:ext>
                  </a:extLst>
                </p:cNvPr>
                <p:cNvSpPr>
                  <a:spLocks noChangeArrowheads="1"/>
                </p:cNvSpPr>
                <p:nvPr/>
              </p:nvSpPr>
              <p:spPr bwMode="auto">
                <a:xfrm>
                  <a:off x="3140243" y="3001963"/>
                  <a:ext cx="17463"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5" name="Freeform 861">
                  <a:extLst>
                    <a:ext uri="{FF2B5EF4-FFF2-40B4-BE49-F238E27FC236}">
                      <a16:creationId xmlns:a16="http://schemas.microsoft.com/office/drawing/2014/main" id="{ACADADB6-C09A-4A23-B0AD-164A147D4CFE}"/>
                    </a:ext>
                  </a:extLst>
                </p:cNvPr>
                <p:cNvSpPr>
                  <a:spLocks noEditPoints="1"/>
                </p:cNvSpPr>
                <p:nvPr/>
              </p:nvSpPr>
              <p:spPr bwMode="auto">
                <a:xfrm>
                  <a:off x="3254543" y="2967038"/>
                  <a:ext cx="90488" cy="95250"/>
                </a:xfrm>
                <a:custGeom>
                  <a:avLst/>
                  <a:gdLst>
                    <a:gd name="T0" fmla="*/ 67 w 134"/>
                    <a:gd name="T1" fmla="*/ 117 h 141"/>
                    <a:gd name="T2" fmla="*/ 24 w 134"/>
                    <a:gd name="T3" fmla="*/ 64 h 141"/>
                    <a:gd name="T4" fmla="*/ 67 w 134"/>
                    <a:gd name="T5" fmla="*/ 25 h 141"/>
                    <a:gd name="T6" fmla="*/ 110 w 134"/>
                    <a:gd name="T7" fmla="*/ 64 h 141"/>
                    <a:gd name="T8" fmla="*/ 67 w 134"/>
                    <a:gd name="T9" fmla="*/ 117 h 141"/>
                    <a:gd name="T10" fmla="*/ 67 w 134"/>
                    <a:gd name="T11" fmla="*/ 0 h 141"/>
                    <a:gd name="T12" fmla="*/ 0 w 134"/>
                    <a:gd name="T13" fmla="*/ 64 h 141"/>
                    <a:gd name="T14" fmla="*/ 67 w 134"/>
                    <a:gd name="T15" fmla="*/ 141 h 141"/>
                    <a:gd name="T16" fmla="*/ 134 w 134"/>
                    <a:gd name="T17" fmla="*/ 64 h 141"/>
                    <a:gd name="T18" fmla="*/ 67 w 134"/>
                    <a:gd name="T1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41">
                      <a:moveTo>
                        <a:pt x="67" y="117"/>
                      </a:moveTo>
                      <a:cubicBezTo>
                        <a:pt x="43" y="117"/>
                        <a:pt x="24" y="93"/>
                        <a:pt x="24" y="64"/>
                      </a:cubicBezTo>
                      <a:cubicBezTo>
                        <a:pt x="24" y="30"/>
                        <a:pt x="51" y="25"/>
                        <a:pt x="67" y="25"/>
                      </a:cubicBezTo>
                      <a:cubicBezTo>
                        <a:pt x="83" y="25"/>
                        <a:pt x="110" y="30"/>
                        <a:pt x="110" y="64"/>
                      </a:cubicBezTo>
                      <a:cubicBezTo>
                        <a:pt x="110" y="93"/>
                        <a:pt x="91" y="117"/>
                        <a:pt x="67" y="117"/>
                      </a:cubicBezTo>
                      <a:close/>
                      <a:moveTo>
                        <a:pt x="67" y="0"/>
                      </a:moveTo>
                      <a:cubicBezTo>
                        <a:pt x="26" y="0"/>
                        <a:pt x="0" y="25"/>
                        <a:pt x="0" y="64"/>
                      </a:cubicBezTo>
                      <a:cubicBezTo>
                        <a:pt x="0" y="106"/>
                        <a:pt x="30" y="141"/>
                        <a:pt x="67" y="141"/>
                      </a:cubicBezTo>
                      <a:cubicBezTo>
                        <a:pt x="104" y="141"/>
                        <a:pt x="134" y="106"/>
                        <a:pt x="134" y="64"/>
                      </a:cubicBezTo>
                      <a:cubicBezTo>
                        <a:pt x="134" y="25"/>
                        <a:pt x="108" y="0"/>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6" name="Oval 862">
                  <a:extLst>
                    <a:ext uri="{FF2B5EF4-FFF2-40B4-BE49-F238E27FC236}">
                      <a16:creationId xmlns:a16="http://schemas.microsoft.com/office/drawing/2014/main" id="{1FD8ED3B-B1C2-4E55-930D-B49AF2245C95}"/>
                    </a:ext>
                  </a:extLst>
                </p:cNvPr>
                <p:cNvSpPr>
                  <a:spLocks noChangeArrowheads="1"/>
                </p:cNvSpPr>
                <p:nvPr/>
              </p:nvSpPr>
              <p:spPr bwMode="auto">
                <a:xfrm>
                  <a:off x="3298993" y="3001963"/>
                  <a:ext cx="19050" cy="17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11" name="Freeform: Shape 10">
                <a:extLst>
                  <a:ext uri="{FF2B5EF4-FFF2-40B4-BE49-F238E27FC236}">
                    <a16:creationId xmlns:a16="http://schemas.microsoft.com/office/drawing/2014/main" id="{3CEF5644-C765-41FE-BA01-A9D98B4855B5}"/>
                  </a:ext>
                </a:extLst>
              </p:cNvPr>
              <p:cNvSpPr/>
              <p:nvPr/>
            </p:nvSpPr>
            <p:spPr>
              <a:xfrm>
                <a:off x="410444" y="1394507"/>
                <a:ext cx="2618913" cy="1653709"/>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tIns="68580" rtlCol="0" anchor="t"/>
              <a:lstStyle/>
              <a:p>
                <a:pPr algn="ctr"/>
                <a:endParaRPr lang="en-US" sz="2000" b="1" dirty="0">
                  <a:latin typeface="Merriweather" panose="020B0604020202020204" charset="0"/>
                </a:endParaRPr>
              </a:p>
              <a:p>
                <a:pPr algn="ctr"/>
                <a:r>
                  <a:rPr lang="en-US" sz="2000" b="1" dirty="0">
                    <a:latin typeface="Merriweather" panose="020B0604020202020204" charset="0"/>
                  </a:rPr>
                  <a:t>Linear Regression</a:t>
                </a:r>
              </a:p>
            </p:txBody>
          </p:sp>
        </p:grpSp>
        <p:sp>
          <p:nvSpPr>
            <p:cNvPr id="43" name="TextBox 42">
              <a:extLst>
                <a:ext uri="{FF2B5EF4-FFF2-40B4-BE49-F238E27FC236}">
                  <a16:creationId xmlns:a16="http://schemas.microsoft.com/office/drawing/2014/main" id="{728B933A-B98D-40D5-8830-D89A306132F0}"/>
                </a:ext>
              </a:extLst>
            </p:cNvPr>
            <p:cNvSpPr txBox="1"/>
            <p:nvPr/>
          </p:nvSpPr>
          <p:spPr>
            <a:xfrm>
              <a:off x="406308" y="3863843"/>
              <a:ext cx="2627216" cy="369332"/>
            </a:xfrm>
            <a:prstGeom prst="rect">
              <a:avLst/>
            </a:prstGeom>
            <a:noFill/>
          </p:spPr>
          <p:txBody>
            <a:bodyPr wrap="none" rtlCol="0" anchor="ctr">
              <a:spAutoFit/>
            </a:bodyPr>
            <a:lstStyle>
              <a:defPPr>
                <a:defRPr lang="en-US"/>
              </a:defPPr>
              <a:lvl1pPr algn="ctr"/>
            </a:lstStyle>
            <a:p>
              <a:r>
                <a:rPr lang="en-US" sz="1200" b="1" dirty="0">
                  <a:latin typeface="Merriweather" panose="020B0604020202020204" charset="0"/>
                </a:rPr>
                <a:t>R Squared Score : </a:t>
              </a:r>
              <a:r>
                <a:rPr lang="en-US" sz="1200" dirty="0">
                  <a:latin typeface="Merriweather" panose="020B0604020202020204" charset="0"/>
                </a:rPr>
                <a:t>0.292</a:t>
              </a:r>
            </a:p>
          </p:txBody>
        </p:sp>
        <p:sp>
          <p:nvSpPr>
            <p:cNvPr id="44" name="TextBox 43">
              <a:extLst>
                <a:ext uri="{FF2B5EF4-FFF2-40B4-BE49-F238E27FC236}">
                  <a16:creationId xmlns:a16="http://schemas.microsoft.com/office/drawing/2014/main" id="{EF705851-75AD-4408-86AD-BF4342120871}"/>
                </a:ext>
              </a:extLst>
            </p:cNvPr>
            <p:cNvSpPr txBox="1"/>
            <p:nvPr/>
          </p:nvSpPr>
          <p:spPr>
            <a:xfrm>
              <a:off x="1596747" y="4931450"/>
              <a:ext cx="246307" cy="677108"/>
            </a:xfrm>
            <a:prstGeom prst="rect">
              <a:avLst/>
            </a:prstGeom>
            <a:noFill/>
          </p:spPr>
          <p:txBody>
            <a:bodyPr wrap="none" rtlCol="0" anchor="ctr">
              <a:spAutoFit/>
            </a:bodyPr>
            <a:lstStyle/>
            <a:p>
              <a:pPr algn="ctr"/>
              <a:endParaRPr lang="en-US" sz="2700" b="1" dirty="0"/>
            </a:p>
          </p:txBody>
        </p:sp>
        <p:sp>
          <p:nvSpPr>
            <p:cNvPr id="45" name="TextBox 44">
              <a:extLst>
                <a:ext uri="{FF2B5EF4-FFF2-40B4-BE49-F238E27FC236}">
                  <a16:creationId xmlns:a16="http://schemas.microsoft.com/office/drawing/2014/main" id="{D59D83DC-912D-47ED-A43C-F94641319588}"/>
                </a:ext>
              </a:extLst>
            </p:cNvPr>
            <p:cNvSpPr txBox="1"/>
            <p:nvPr/>
          </p:nvSpPr>
          <p:spPr>
            <a:xfrm>
              <a:off x="372457" y="4257601"/>
              <a:ext cx="2645876" cy="656591"/>
            </a:xfrm>
            <a:prstGeom prst="rect">
              <a:avLst/>
            </a:prstGeom>
            <a:noFill/>
          </p:spPr>
          <p:txBody>
            <a:bodyPr wrap="square" rtlCol="0" anchor="ctr">
              <a:spAutoFit/>
            </a:bodyPr>
            <a:lstStyle>
              <a:defPPr>
                <a:defRPr lang="en-US"/>
              </a:defPPr>
              <a:lvl1pPr algn="ctr">
                <a:defRPr sz="1400"/>
              </a:lvl1pPr>
            </a:lstStyle>
            <a:p>
              <a:r>
                <a:rPr lang="en-US" sz="1200" b="1" dirty="0">
                  <a:latin typeface="Merriweather" panose="020B0604020202020204" charset="0"/>
                </a:rPr>
                <a:t>Mean Squared Error: </a:t>
              </a:r>
              <a:r>
                <a:rPr lang="en-US" sz="1200" dirty="0">
                  <a:latin typeface="Merriweather" panose="020B0604020202020204" charset="0"/>
                </a:rPr>
                <a:t>0.138</a:t>
              </a:r>
              <a:r>
                <a:rPr lang="en-US" dirty="0"/>
                <a:t>	</a:t>
              </a:r>
            </a:p>
          </p:txBody>
        </p:sp>
        <p:cxnSp>
          <p:nvCxnSpPr>
            <p:cNvPr id="46" name="Straight Connector 45">
              <a:extLst>
                <a:ext uri="{FF2B5EF4-FFF2-40B4-BE49-F238E27FC236}">
                  <a16:creationId xmlns:a16="http://schemas.microsoft.com/office/drawing/2014/main" id="{2A672BC6-9872-420A-BB1F-41C2E220ABD4}"/>
                </a:ext>
              </a:extLst>
            </p:cNvPr>
            <p:cNvCxnSpPr>
              <a:cxnSpLocks/>
            </p:cNvCxnSpPr>
            <p:nvPr/>
          </p:nvCxnSpPr>
          <p:spPr>
            <a:xfrm>
              <a:off x="316650" y="3796806"/>
              <a:ext cx="2618913" cy="0"/>
            </a:xfrm>
            <a:prstGeom prst="line">
              <a:avLst/>
            </a:prstGeom>
            <a:ln>
              <a:gradFill flip="none" rotWithShape="1">
                <a:gsLst>
                  <a:gs pos="15000">
                    <a:schemeClr val="accent1">
                      <a:lumMod val="5000"/>
                      <a:lumOff val="95000"/>
                    </a:schemeClr>
                  </a:gs>
                  <a:gs pos="50000">
                    <a:schemeClr val="accent1"/>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6E09263-5B99-4BFD-B376-F9F057DD25C7}"/>
                </a:ext>
              </a:extLst>
            </p:cNvPr>
            <p:cNvCxnSpPr>
              <a:cxnSpLocks/>
            </p:cNvCxnSpPr>
            <p:nvPr/>
          </p:nvCxnSpPr>
          <p:spPr>
            <a:xfrm>
              <a:off x="4573" y="4289931"/>
              <a:ext cx="2618913" cy="0"/>
            </a:xfrm>
            <a:prstGeom prst="line">
              <a:avLst/>
            </a:prstGeom>
            <a:ln>
              <a:gradFill flip="none" rotWithShape="1">
                <a:gsLst>
                  <a:gs pos="15000">
                    <a:schemeClr val="accent1">
                      <a:lumMod val="5000"/>
                      <a:lumOff val="95000"/>
                    </a:schemeClr>
                  </a:gs>
                  <a:gs pos="50000">
                    <a:schemeClr val="accent1"/>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527AF6-ECA1-496C-A807-2C78AD83132D}"/>
                </a:ext>
              </a:extLst>
            </p:cNvPr>
            <p:cNvCxnSpPr>
              <a:cxnSpLocks/>
            </p:cNvCxnSpPr>
            <p:nvPr/>
          </p:nvCxnSpPr>
          <p:spPr>
            <a:xfrm>
              <a:off x="410444" y="4891532"/>
              <a:ext cx="2618913" cy="0"/>
            </a:xfrm>
            <a:prstGeom prst="line">
              <a:avLst/>
            </a:prstGeom>
            <a:ln>
              <a:gradFill flip="none" rotWithShape="1">
                <a:gsLst>
                  <a:gs pos="15000">
                    <a:schemeClr val="accent1">
                      <a:lumMod val="5000"/>
                      <a:lumOff val="95000"/>
                    </a:schemeClr>
                  </a:gs>
                  <a:gs pos="50000">
                    <a:schemeClr val="accent1"/>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id="{62D479DD-1E40-4516-85A1-A7C844C21C8B}"/>
                </a:ext>
              </a:extLst>
            </p:cNvPr>
            <p:cNvSpPr txBox="1"/>
            <p:nvPr/>
          </p:nvSpPr>
          <p:spPr>
            <a:xfrm>
              <a:off x="1799024" y="5105003"/>
              <a:ext cx="246308" cy="338555"/>
            </a:xfrm>
            <a:prstGeom prst="rect">
              <a:avLst/>
            </a:prstGeom>
            <a:noFill/>
          </p:spPr>
          <p:txBody>
            <a:bodyPr wrap="none" rtlCol="0" anchor="ctr">
              <a:spAutoFit/>
            </a:bodyPr>
            <a:lstStyle/>
            <a:p>
              <a:endParaRPr lang="en-US" sz="1050" b="1" dirty="0">
                <a:solidFill>
                  <a:schemeClr val="bg2"/>
                </a:solidFill>
              </a:endParaRPr>
            </a:p>
          </p:txBody>
        </p:sp>
      </p:grpSp>
      <p:grpSp>
        <p:nvGrpSpPr>
          <p:cNvPr id="4" name="Group 3">
            <a:extLst>
              <a:ext uri="{FF2B5EF4-FFF2-40B4-BE49-F238E27FC236}">
                <a16:creationId xmlns:a16="http://schemas.microsoft.com/office/drawing/2014/main" id="{30AA3E06-9FB0-4A0A-A74B-894777FFB88C}"/>
              </a:ext>
            </a:extLst>
          </p:cNvPr>
          <p:cNvGrpSpPr/>
          <p:nvPr/>
        </p:nvGrpSpPr>
        <p:grpSpPr>
          <a:xfrm>
            <a:off x="2610151" y="1045881"/>
            <a:ext cx="1980029" cy="3169328"/>
            <a:chOff x="3338000" y="1394507"/>
            <a:chExt cx="2640038" cy="4225771"/>
          </a:xfrm>
        </p:grpSpPr>
        <p:sp>
          <p:nvSpPr>
            <p:cNvPr id="51" name="Rectangle: Rounded Corners 50">
              <a:extLst>
                <a:ext uri="{FF2B5EF4-FFF2-40B4-BE49-F238E27FC236}">
                  <a16:creationId xmlns:a16="http://schemas.microsoft.com/office/drawing/2014/main" id="{35A4A401-41F9-4B48-9FBC-2A6779EB5DF3}"/>
                </a:ext>
              </a:extLst>
            </p:cNvPr>
            <p:cNvSpPr/>
            <p:nvPr/>
          </p:nvSpPr>
          <p:spPr>
            <a:xfrm>
              <a:off x="3375700" y="1440115"/>
              <a:ext cx="2562381" cy="4134553"/>
            </a:xfrm>
            <a:prstGeom prst="roundRect">
              <a:avLst>
                <a:gd name="adj" fmla="val 4802"/>
              </a:avLst>
            </a:prstGeom>
            <a:solidFill>
              <a:schemeClr val="tx2">
                <a:lumMod val="75000"/>
                <a:lumOff val="25000"/>
              </a:schemeClr>
            </a:solidFill>
            <a:ln>
              <a:noFill/>
            </a:ln>
            <a:effectLst>
              <a:outerShdw blurRad="177800" sx="106000" sy="10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3" name="Freeform: Shape 52">
              <a:extLst>
                <a:ext uri="{FF2B5EF4-FFF2-40B4-BE49-F238E27FC236}">
                  <a16:creationId xmlns:a16="http://schemas.microsoft.com/office/drawing/2014/main" id="{9FEE8E39-5DF4-4E66-ABBE-031E7B92FA9C}"/>
                </a:ext>
              </a:extLst>
            </p:cNvPr>
            <p:cNvSpPr/>
            <p:nvPr/>
          </p:nvSpPr>
          <p:spPr>
            <a:xfrm>
              <a:off x="3348559" y="2872057"/>
              <a:ext cx="2618913" cy="2748221"/>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TextBox 57">
              <a:extLst>
                <a:ext uri="{FF2B5EF4-FFF2-40B4-BE49-F238E27FC236}">
                  <a16:creationId xmlns:a16="http://schemas.microsoft.com/office/drawing/2014/main" id="{BB46E2EB-B667-42D9-A1D2-C0CF9E42C81A}"/>
                </a:ext>
              </a:extLst>
            </p:cNvPr>
            <p:cNvSpPr txBox="1"/>
            <p:nvPr/>
          </p:nvSpPr>
          <p:spPr>
            <a:xfrm>
              <a:off x="3338000" y="3291567"/>
              <a:ext cx="2640038" cy="492443"/>
            </a:xfrm>
            <a:prstGeom prst="rect">
              <a:avLst/>
            </a:prstGeom>
            <a:noFill/>
          </p:spPr>
          <p:txBody>
            <a:bodyPr wrap="none" rtlCol="0" anchor="b">
              <a:spAutoFit/>
            </a:bodyPr>
            <a:lstStyle/>
            <a:p>
              <a:pPr algn="ctr"/>
              <a:r>
                <a:rPr lang="en-US" sz="1800" b="1" dirty="0">
                  <a:solidFill>
                    <a:schemeClr val="tx2"/>
                  </a:solidFill>
                </a:rPr>
                <a:t>Value for money</a:t>
              </a:r>
            </a:p>
          </p:txBody>
        </p:sp>
        <p:sp>
          <p:nvSpPr>
            <p:cNvPr id="59" name="TextBox 58">
              <a:extLst>
                <a:ext uri="{FF2B5EF4-FFF2-40B4-BE49-F238E27FC236}">
                  <a16:creationId xmlns:a16="http://schemas.microsoft.com/office/drawing/2014/main" id="{0EC7B2FA-9099-4049-B9E9-159F5D4A1A83}"/>
                </a:ext>
              </a:extLst>
            </p:cNvPr>
            <p:cNvSpPr txBox="1"/>
            <p:nvPr/>
          </p:nvSpPr>
          <p:spPr>
            <a:xfrm>
              <a:off x="3347615" y="3863843"/>
              <a:ext cx="2620803" cy="369332"/>
            </a:xfrm>
            <a:prstGeom prst="rect">
              <a:avLst/>
            </a:prstGeom>
            <a:noFill/>
          </p:spPr>
          <p:txBody>
            <a:bodyPr wrap="none" rtlCol="0" anchor="ctr">
              <a:spAutoFit/>
            </a:bodyPr>
            <a:lstStyle>
              <a:defPPr>
                <a:defRPr lang="en-US"/>
              </a:defPPr>
              <a:lvl1pPr algn="ctr"/>
            </a:lstStyle>
            <a:p>
              <a:r>
                <a:rPr lang="en-US" sz="1200" b="1" dirty="0">
                  <a:latin typeface="Merriweather" panose="020B0604020202020204" charset="0"/>
                </a:rPr>
                <a:t>R Squared Score : </a:t>
              </a:r>
              <a:r>
                <a:rPr lang="en-US" sz="1200" dirty="0">
                  <a:latin typeface="Merriweather" panose="020B0604020202020204" charset="0"/>
                </a:rPr>
                <a:t>0.782</a:t>
              </a:r>
            </a:p>
          </p:txBody>
        </p:sp>
        <p:sp>
          <p:nvSpPr>
            <p:cNvPr id="61" name="TextBox 60">
              <a:extLst>
                <a:ext uri="{FF2B5EF4-FFF2-40B4-BE49-F238E27FC236}">
                  <a16:creationId xmlns:a16="http://schemas.microsoft.com/office/drawing/2014/main" id="{B6E7C6A9-0E39-472E-B579-76B9ED12606E}"/>
                </a:ext>
              </a:extLst>
            </p:cNvPr>
            <p:cNvSpPr txBox="1"/>
            <p:nvPr/>
          </p:nvSpPr>
          <p:spPr>
            <a:xfrm>
              <a:off x="3489427" y="4266842"/>
              <a:ext cx="2337179" cy="615553"/>
            </a:xfrm>
            <a:prstGeom prst="rect">
              <a:avLst/>
            </a:prstGeom>
            <a:noFill/>
          </p:spPr>
          <p:txBody>
            <a:bodyPr wrap="square" rtlCol="0" anchor="ctr">
              <a:spAutoFit/>
            </a:bodyPr>
            <a:lstStyle>
              <a:defPPr>
                <a:defRPr lang="en-US"/>
              </a:defPPr>
              <a:lvl1pPr algn="ctr">
                <a:defRPr sz="1400"/>
              </a:lvl1pPr>
            </a:lstStyle>
            <a:p>
              <a:r>
                <a:rPr lang="en-US" sz="1200" b="1" dirty="0">
                  <a:latin typeface="Merriweather" panose="020B0604020202020204" charset="0"/>
                </a:rPr>
                <a:t>Mean Squared Error: </a:t>
              </a:r>
              <a:r>
                <a:rPr lang="en-US" sz="1200" dirty="0">
                  <a:latin typeface="Merriweather" panose="020B0604020202020204" charset="0"/>
                </a:rPr>
                <a:t>0.042</a:t>
              </a:r>
              <a:endParaRPr lang="en-US" sz="1200" dirty="0"/>
            </a:p>
          </p:txBody>
        </p:sp>
        <p:cxnSp>
          <p:nvCxnSpPr>
            <p:cNvPr id="62" name="Straight Connector 61">
              <a:extLst>
                <a:ext uri="{FF2B5EF4-FFF2-40B4-BE49-F238E27FC236}">
                  <a16:creationId xmlns:a16="http://schemas.microsoft.com/office/drawing/2014/main" id="{05771709-D64E-4E26-996B-34EFFD994415}"/>
                </a:ext>
              </a:extLst>
            </p:cNvPr>
            <p:cNvCxnSpPr>
              <a:cxnSpLocks/>
            </p:cNvCxnSpPr>
            <p:nvPr/>
          </p:nvCxnSpPr>
          <p:spPr>
            <a:xfrm>
              <a:off x="3348559" y="3839315"/>
              <a:ext cx="2618913" cy="0"/>
            </a:xfrm>
            <a:prstGeom prst="line">
              <a:avLst/>
            </a:prstGeom>
            <a:ln>
              <a:gradFill flip="none" rotWithShape="1">
                <a:gsLst>
                  <a:gs pos="15000">
                    <a:schemeClr val="accent1">
                      <a:lumMod val="5000"/>
                      <a:lumOff val="95000"/>
                    </a:schemeClr>
                  </a:gs>
                  <a:gs pos="50000">
                    <a:schemeClr val="tx2">
                      <a:lumMod val="75000"/>
                      <a:lumOff val="25000"/>
                    </a:schemeClr>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9000EF2-E119-4CD5-B026-8B826E304595}"/>
                </a:ext>
              </a:extLst>
            </p:cNvPr>
            <p:cNvCxnSpPr>
              <a:cxnSpLocks/>
            </p:cNvCxnSpPr>
            <p:nvPr/>
          </p:nvCxnSpPr>
          <p:spPr>
            <a:xfrm>
              <a:off x="3348559" y="4257702"/>
              <a:ext cx="2618913" cy="0"/>
            </a:xfrm>
            <a:prstGeom prst="line">
              <a:avLst/>
            </a:prstGeom>
            <a:ln>
              <a:gradFill flip="none" rotWithShape="1">
                <a:gsLst>
                  <a:gs pos="15000">
                    <a:schemeClr val="accent1">
                      <a:lumMod val="5000"/>
                      <a:lumOff val="95000"/>
                    </a:schemeClr>
                  </a:gs>
                  <a:gs pos="50000">
                    <a:schemeClr val="tx2">
                      <a:lumMod val="75000"/>
                      <a:lumOff val="25000"/>
                    </a:schemeClr>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5703347-EF66-4CFD-8C57-172AEFA12B0F}"/>
                </a:ext>
              </a:extLst>
            </p:cNvPr>
            <p:cNvCxnSpPr>
              <a:cxnSpLocks/>
            </p:cNvCxnSpPr>
            <p:nvPr/>
          </p:nvCxnSpPr>
          <p:spPr>
            <a:xfrm>
              <a:off x="3348559" y="4891532"/>
              <a:ext cx="2618913" cy="0"/>
            </a:xfrm>
            <a:prstGeom prst="line">
              <a:avLst/>
            </a:prstGeom>
            <a:ln>
              <a:gradFill flip="none" rotWithShape="1">
                <a:gsLst>
                  <a:gs pos="15000">
                    <a:schemeClr val="accent1">
                      <a:lumMod val="5000"/>
                      <a:lumOff val="95000"/>
                    </a:schemeClr>
                  </a:gs>
                  <a:gs pos="50000">
                    <a:schemeClr val="tx2">
                      <a:lumMod val="75000"/>
                      <a:lumOff val="25000"/>
                    </a:schemeClr>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574F898-A8C3-4F0B-97E4-7526188C3DE7}"/>
                </a:ext>
              </a:extLst>
            </p:cNvPr>
            <p:cNvGrpSpPr/>
            <p:nvPr/>
          </p:nvGrpSpPr>
          <p:grpSpPr>
            <a:xfrm>
              <a:off x="3348559" y="1394507"/>
              <a:ext cx="2618913" cy="1886972"/>
              <a:chOff x="3348559" y="1394507"/>
              <a:chExt cx="2618913" cy="1886972"/>
            </a:xfrm>
          </p:grpSpPr>
          <p:sp>
            <p:nvSpPr>
              <p:cNvPr id="208" name="Freeform: Shape 207">
                <a:extLst>
                  <a:ext uri="{FF2B5EF4-FFF2-40B4-BE49-F238E27FC236}">
                    <a16:creationId xmlns:a16="http://schemas.microsoft.com/office/drawing/2014/main" id="{D5D3216F-736C-4F0E-992A-359CE01BD27D}"/>
                  </a:ext>
                </a:extLst>
              </p:cNvPr>
              <p:cNvSpPr/>
              <p:nvPr/>
            </p:nvSpPr>
            <p:spPr>
              <a:xfrm>
                <a:off x="3348559" y="2797259"/>
                <a:ext cx="2618913" cy="484220"/>
              </a:xfrm>
              <a:custGeom>
                <a:avLst/>
                <a:gdLst>
                  <a:gd name="connsiteX0" fmla="*/ 304211 w 2618913"/>
                  <a:gd name="connsiteY0" fmla="*/ 0 h 484220"/>
                  <a:gd name="connsiteX1" fmla="*/ 423617 w 2618913"/>
                  <a:gd name="connsiteY1" fmla="*/ 7193 h 484220"/>
                  <a:gd name="connsiteX2" fmla="*/ 636393 w 2618913"/>
                  <a:gd name="connsiteY2" fmla="*/ 49449 h 484220"/>
                  <a:gd name="connsiteX3" fmla="*/ 859943 w 2618913"/>
                  <a:gd name="connsiteY3" fmla="*/ 116879 h 484220"/>
                  <a:gd name="connsiteX4" fmla="*/ 973962 w 2618913"/>
                  <a:gd name="connsiteY4" fmla="*/ 153740 h 484220"/>
                  <a:gd name="connsiteX5" fmla="*/ 1087981 w 2618913"/>
                  <a:gd name="connsiteY5" fmla="*/ 187905 h 484220"/>
                  <a:gd name="connsiteX6" fmla="*/ 1315122 w 2618913"/>
                  <a:gd name="connsiteY6" fmla="*/ 232858 h 484220"/>
                  <a:gd name="connsiteX7" fmla="*/ 1535081 w 2618913"/>
                  <a:gd name="connsiteY7" fmla="*/ 231959 h 484220"/>
                  <a:gd name="connsiteX8" fmla="*/ 1588948 w 2618913"/>
                  <a:gd name="connsiteY8" fmla="*/ 222069 h 484220"/>
                  <a:gd name="connsiteX9" fmla="*/ 1649998 w 2618913"/>
                  <a:gd name="connsiteY9" fmla="*/ 209482 h 484220"/>
                  <a:gd name="connsiteX10" fmla="*/ 1769404 w 2618913"/>
                  <a:gd name="connsiteY10" fmla="*/ 186106 h 484220"/>
                  <a:gd name="connsiteX11" fmla="*/ 1999238 w 2618913"/>
                  <a:gd name="connsiteY11" fmla="*/ 147447 h 484220"/>
                  <a:gd name="connsiteX12" fmla="*/ 2212912 w 2618913"/>
                  <a:gd name="connsiteY12" fmla="*/ 128566 h 484220"/>
                  <a:gd name="connsiteX13" fmla="*/ 2400550 w 2618913"/>
                  <a:gd name="connsiteY13" fmla="*/ 144750 h 484220"/>
                  <a:gd name="connsiteX14" fmla="*/ 2536117 w 2618913"/>
                  <a:gd name="connsiteY14" fmla="*/ 196895 h 484220"/>
                  <a:gd name="connsiteX15" fmla="*/ 2611531 w 2618913"/>
                  <a:gd name="connsiteY15" fmla="*/ 245445 h 484220"/>
                  <a:gd name="connsiteX16" fmla="*/ 2618913 w 2618913"/>
                  <a:gd name="connsiteY16" fmla="*/ 250957 h 484220"/>
                  <a:gd name="connsiteX17" fmla="*/ 2618913 w 2618913"/>
                  <a:gd name="connsiteY17" fmla="*/ 260754 h 484220"/>
                  <a:gd name="connsiteX18" fmla="*/ 2606144 w 2618913"/>
                  <a:gd name="connsiteY18" fmla="*/ 258032 h 484220"/>
                  <a:gd name="connsiteX19" fmla="*/ 2520854 w 2618913"/>
                  <a:gd name="connsiteY19" fmla="*/ 243647 h 484220"/>
                  <a:gd name="connsiteX20" fmla="*/ 2392470 w 2618913"/>
                  <a:gd name="connsiteY20" fmla="*/ 240050 h 484220"/>
                  <a:gd name="connsiteX21" fmla="*/ 2231766 w 2618913"/>
                  <a:gd name="connsiteY21" fmla="*/ 270619 h 484220"/>
                  <a:gd name="connsiteX22" fmla="*/ 2040537 w 2618913"/>
                  <a:gd name="connsiteY22" fmla="*/ 329058 h 484220"/>
                  <a:gd name="connsiteX23" fmla="*/ 1821476 w 2618913"/>
                  <a:gd name="connsiteY23" fmla="*/ 398286 h 484220"/>
                  <a:gd name="connsiteX24" fmla="*/ 1704763 w 2618913"/>
                  <a:gd name="connsiteY24" fmla="*/ 433349 h 484220"/>
                  <a:gd name="connsiteX25" fmla="*/ 1644611 w 2618913"/>
                  <a:gd name="connsiteY25" fmla="*/ 451330 h 484220"/>
                  <a:gd name="connsiteX26" fmla="*/ 1575481 w 2618913"/>
                  <a:gd name="connsiteY26" fmla="*/ 467514 h 484220"/>
                  <a:gd name="connsiteX27" fmla="*/ 1288189 w 2618913"/>
                  <a:gd name="connsiteY27" fmla="*/ 478302 h 484220"/>
                  <a:gd name="connsiteX28" fmla="*/ 1017954 w 2618913"/>
                  <a:gd name="connsiteY28" fmla="*/ 416267 h 484220"/>
                  <a:gd name="connsiteX29" fmla="*/ 895854 w 2618913"/>
                  <a:gd name="connsiteY29" fmla="*/ 370415 h 484220"/>
                  <a:gd name="connsiteX30" fmla="*/ 780937 w 2618913"/>
                  <a:gd name="connsiteY30" fmla="*/ 320966 h 484220"/>
                  <a:gd name="connsiteX31" fmla="*/ 574445 w 2618913"/>
                  <a:gd name="connsiteY31" fmla="*/ 223867 h 484220"/>
                  <a:gd name="connsiteX32" fmla="*/ 391296 w 2618913"/>
                  <a:gd name="connsiteY32" fmla="*/ 145649 h 484220"/>
                  <a:gd name="connsiteX33" fmla="*/ 232387 w 2618913"/>
                  <a:gd name="connsiteY33" fmla="*/ 97099 h 484220"/>
                  <a:gd name="connsiteX34" fmla="*/ 103106 w 2618913"/>
                  <a:gd name="connsiteY34" fmla="*/ 78219 h 484220"/>
                  <a:gd name="connsiteX35" fmla="*/ 16918 w 2618913"/>
                  <a:gd name="connsiteY35" fmla="*/ 75522 h 484220"/>
                  <a:gd name="connsiteX36" fmla="*/ 0 w 2618913"/>
                  <a:gd name="connsiteY36" fmla="*/ 75847 h 484220"/>
                  <a:gd name="connsiteX37" fmla="*/ 0 w 2618913"/>
                  <a:gd name="connsiteY37" fmla="*/ 68854 h 484220"/>
                  <a:gd name="connsiteX38" fmla="*/ 13327 w 2618913"/>
                  <a:gd name="connsiteY38" fmla="*/ 62036 h 484220"/>
                  <a:gd name="connsiteX39" fmla="*/ 48340 w 2618913"/>
                  <a:gd name="connsiteY39" fmla="*/ 46751 h 484220"/>
                  <a:gd name="connsiteX40" fmla="*/ 97719 w 2618913"/>
                  <a:gd name="connsiteY40" fmla="*/ 28770 h 484220"/>
                  <a:gd name="connsiteX41" fmla="*/ 237774 w 2618913"/>
                  <a:gd name="connsiteY41" fmla="*/ 2697 h 484220"/>
                  <a:gd name="connsiteX42" fmla="*/ 304211 w 2618913"/>
                  <a:gd name="connsiteY42" fmla="*/ 0 h 48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8913" h="484220">
                    <a:moveTo>
                      <a:pt x="304211" y="0"/>
                    </a:moveTo>
                    <a:cubicBezTo>
                      <a:pt x="341918" y="0"/>
                      <a:pt x="382318" y="2697"/>
                      <a:pt x="423617" y="7193"/>
                    </a:cubicBezTo>
                    <a:cubicBezTo>
                      <a:pt x="490951" y="15284"/>
                      <a:pt x="562774" y="30568"/>
                      <a:pt x="636393" y="49449"/>
                    </a:cubicBezTo>
                    <a:cubicBezTo>
                      <a:pt x="709114" y="69228"/>
                      <a:pt x="784528" y="92604"/>
                      <a:pt x="859943" y="116879"/>
                    </a:cubicBezTo>
                    <a:cubicBezTo>
                      <a:pt x="897650" y="129465"/>
                      <a:pt x="935357" y="141153"/>
                      <a:pt x="973962" y="153740"/>
                    </a:cubicBezTo>
                    <a:cubicBezTo>
                      <a:pt x="1011669" y="165428"/>
                      <a:pt x="1050274" y="177116"/>
                      <a:pt x="1087981" y="187905"/>
                    </a:cubicBezTo>
                    <a:cubicBezTo>
                      <a:pt x="1164294" y="207684"/>
                      <a:pt x="1239708" y="225665"/>
                      <a:pt x="1315122" y="232858"/>
                    </a:cubicBezTo>
                    <a:cubicBezTo>
                      <a:pt x="1389639" y="241848"/>
                      <a:pt x="1463258" y="240949"/>
                      <a:pt x="1535081" y="231959"/>
                    </a:cubicBezTo>
                    <a:cubicBezTo>
                      <a:pt x="1553037" y="228363"/>
                      <a:pt x="1570992" y="224766"/>
                      <a:pt x="1588948" y="222069"/>
                    </a:cubicBezTo>
                    <a:cubicBezTo>
                      <a:pt x="1608700" y="217574"/>
                      <a:pt x="1629349" y="213977"/>
                      <a:pt x="1649998" y="209482"/>
                    </a:cubicBezTo>
                    <a:cubicBezTo>
                      <a:pt x="1690398" y="201391"/>
                      <a:pt x="1729901" y="193299"/>
                      <a:pt x="1769404" y="186106"/>
                    </a:cubicBezTo>
                    <a:cubicBezTo>
                      <a:pt x="1847512" y="171721"/>
                      <a:pt x="1924722" y="158235"/>
                      <a:pt x="1999238" y="147447"/>
                    </a:cubicBezTo>
                    <a:cubicBezTo>
                      <a:pt x="2072857" y="137557"/>
                      <a:pt x="2144680" y="129465"/>
                      <a:pt x="2212912" y="128566"/>
                    </a:cubicBezTo>
                    <a:cubicBezTo>
                      <a:pt x="2281144" y="127667"/>
                      <a:pt x="2345785" y="132163"/>
                      <a:pt x="2400550" y="144750"/>
                    </a:cubicBezTo>
                    <a:cubicBezTo>
                      <a:pt x="2456213" y="159135"/>
                      <a:pt x="2501103" y="178015"/>
                      <a:pt x="2536117" y="196895"/>
                    </a:cubicBezTo>
                    <a:cubicBezTo>
                      <a:pt x="2570233" y="215776"/>
                      <a:pt x="2595371" y="232858"/>
                      <a:pt x="2611531" y="245445"/>
                    </a:cubicBezTo>
                    <a:lnTo>
                      <a:pt x="2618913" y="250957"/>
                    </a:lnTo>
                    <a:lnTo>
                      <a:pt x="2618913" y="260754"/>
                    </a:lnTo>
                    <a:lnTo>
                      <a:pt x="2606144" y="258032"/>
                    </a:lnTo>
                    <a:cubicBezTo>
                      <a:pt x="2586393" y="253536"/>
                      <a:pt x="2556766" y="249041"/>
                      <a:pt x="2520854" y="243647"/>
                    </a:cubicBezTo>
                    <a:cubicBezTo>
                      <a:pt x="2484045" y="239151"/>
                      <a:pt x="2440951" y="237353"/>
                      <a:pt x="2392470" y="240050"/>
                    </a:cubicBezTo>
                    <a:cubicBezTo>
                      <a:pt x="2343990" y="243647"/>
                      <a:pt x="2291020" y="254435"/>
                      <a:pt x="2231766" y="270619"/>
                    </a:cubicBezTo>
                    <a:cubicBezTo>
                      <a:pt x="2173409" y="285903"/>
                      <a:pt x="2108769" y="306581"/>
                      <a:pt x="2040537" y="329058"/>
                    </a:cubicBezTo>
                    <a:cubicBezTo>
                      <a:pt x="1971407" y="350635"/>
                      <a:pt x="1897788" y="374910"/>
                      <a:pt x="1821476" y="398286"/>
                    </a:cubicBezTo>
                    <a:cubicBezTo>
                      <a:pt x="1782871" y="410873"/>
                      <a:pt x="1744266" y="422560"/>
                      <a:pt x="1704763" y="433349"/>
                    </a:cubicBezTo>
                    <a:cubicBezTo>
                      <a:pt x="1685012" y="439643"/>
                      <a:pt x="1664363" y="445037"/>
                      <a:pt x="1644611" y="451330"/>
                    </a:cubicBezTo>
                    <a:cubicBezTo>
                      <a:pt x="1622166" y="456725"/>
                      <a:pt x="1598824" y="462119"/>
                      <a:pt x="1575481" y="467514"/>
                    </a:cubicBezTo>
                    <a:cubicBezTo>
                      <a:pt x="1481213" y="486394"/>
                      <a:pt x="1382456" y="488192"/>
                      <a:pt x="1288189" y="478302"/>
                    </a:cubicBezTo>
                    <a:cubicBezTo>
                      <a:pt x="1193023" y="467514"/>
                      <a:pt x="1102346" y="445037"/>
                      <a:pt x="1017954" y="416267"/>
                    </a:cubicBezTo>
                    <a:cubicBezTo>
                      <a:pt x="975758" y="402781"/>
                      <a:pt x="935357" y="386598"/>
                      <a:pt x="895854" y="370415"/>
                    </a:cubicBezTo>
                    <a:cubicBezTo>
                      <a:pt x="856351" y="354232"/>
                      <a:pt x="817746" y="338048"/>
                      <a:pt x="780937" y="320966"/>
                    </a:cubicBezTo>
                    <a:cubicBezTo>
                      <a:pt x="707318" y="287701"/>
                      <a:pt x="639086" y="253536"/>
                      <a:pt x="574445" y="223867"/>
                    </a:cubicBezTo>
                    <a:cubicBezTo>
                      <a:pt x="508907" y="193299"/>
                      <a:pt x="448755" y="167226"/>
                      <a:pt x="391296" y="145649"/>
                    </a:cubicBezTo>
                    <a:cubicBezTo>
                      <a:pt x="333838" y="124071"/>
                      <a:pt x="280868" y="108787"/>
                      <a:pt x="232387" y="97099"/>
                    </a:cubicBezTo>
                    <a:cubicBezTo>
                      <a:pt x="183907" y="86310"/>
                      <a:pt x="139915" y="80916"/>
                      <a:pt x="103106" y="78219"/>
                    </a:cubicBezTo>
                    <a:cubicBezTo>
                      <a:pt x="67194" y="75522"/>
                      <a:pt x="37567" y="73723"/>
                      <a:pt x="16918" y="75522"/>
                    </a:cubicBezTo>
                    <a:lnTo>
                      <a:pt x="0" y="75847"/>
                    </a:lnTo>
                    <a:lnTo>
                      <a:pt x="0" y="68854"/>
                    </a:lnTo>
                    <a:lnTo>
                      <a:pt x="13327" y="62036"/>
                    </a:lnTo>
                    <a:cubicBezTo>
                      <a:pt x="23202" y="57540"/>
                      <a:pt x="33976" y="51247"/>
                      <a:pt x="48340" y="46751"/>
                    </a:cubicBezTo>
                    <a:cubicBezTo>
                      <a:pt x="62705" y="41357"/>
                      <a:pt x="78865" y="33266"/>
                      <a:pt x="97719" y="28770"/>
                    </a:cubicBezTo>
                    <a:cubicBezTo>
                      <a:pt x="135426" y="17082"/>
                      <a:pt x="182111" y="8092"/>
                      <a:pt x="237774" y="2697"/>
                    </a:cubicBezTo>
                    <a:cubicBezTo>
                      <a:pt x="259321" y="899"/>
                      <a:pt x="280868" y="0"/>
                      <a:pt x="30421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0" name="Freeform: Shape 209">
                <a:extLst>
                  <a:ext uri="{FF2B5EF4-FFF2-40B4-BE49-F238E27FC236}">
                    <a16:creationId xmlns:a16="http://schemas.microsoft.com/office/drawing/2014/main" id="{CD15360A-062D-4849-AEFD-8B05C8DFF9D1}"/>
                  </a:ext>
                </a:extLst>
              </p:cNvPr>
              <p:cNvSpPr/>
              <p:nvPr/>
            </p:nvSpPr>
            <p:spPr>
              <a:xfrm>
                <a:off x="3348559" y="2933791"/>
                <a:ext cx="636075" cy="220714"/>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1" name="Freeform 11">
                <a:extLst>
                  <a:ext uri="{FF2B5EF4-FFF2-40B4-BE49-F238E27FC236}">
                    <a16:creationId xmlns:a16="http://schemas.microsoft.com/office/drawing/2014/main" id="{F7BAC578-BA6A-40F4-99BB-076B9BC3ADE1}"/>
                  </a:ext>
                </a:extLst>
              </p:cNvPr>
              <p:cNvSpPr>
                <a:spLocks/>
              </p:cNvSpPr>
              <p:nvPr/>
            </p:nvSpPr>
            <p:spPr bwMode="auto">
              <a:xfrm>
                <a:off x="3794447" y="2663479"/>
                <a:ext cx="2102175" cy="302296"/>
              </a:xfrm>
              <a:custGeom>
                <a:avLst/>
                <a:gdLst>
                  <a:gd name="T0" fmla="*/ 1690 w 2341"/>
                  <a:gd name="T1" fmla="*/ 0 h 337"/>
                  <a:gd name="T2" fmla="*/ 945 w 2341"/>
                  <a:gd name="T3" fmla="*/ 121 h 337"/>
                  <a:gd name="T4" fmla="*/ 945 w 2341"/>
                  <a:gd name="T5" fmla="*/ 121 h 337"/>
                  <a:gd name="T6" fmla="*/ 627 w 2341"/>
                  <a:gd name="T7" fmla="*/ 85 h 337"/>
                  <a:gd name="T8" fmla="*/ 627 w 2341"/>
                  <a:gd name="T9" fmla="*/ 85 h 337"/>
                  <a:gd name="T10" fmla="*/ 0 w 2341"/>
                  <a:gd name="T11" fmla="*/ 101 h 337"/>
                  <a:gd name="T12" fmla="*/ 0 w 2341"/>
                  <a:gd name="T13" fmla="*/ 101 h 337"/>
                  <a:gd name="T14" fmla="*/ 1027 w 2341"/>
                  <a:gd name="T15" fmla="*/ 335 h 337"/>
                  <a:gd name="T16" fmla="*/ 1027 w 2341"/>
                  <a:gd name="T17" fmla="*/ 335 h 337"/>
                  <a:gd name="T18" fmla="*/ 1533 w 2341"/>
                  <a:gd name="T19" fmla="*/ 271 h 337"/>
                  <a:gd name="T20" fmla="*/ 1533 w 2341"/>
                  <a:gd name="T21" fmla="*/ 271 h 337"/>
                  <a:gd name="T22" fmla="*/ 2341 w 2341"/>
                  <a:gd name="T23" fmla="*/ 311 h 337"/>
                  <a:gd name="T24" fmla="*/ 2341 w 2341"/>
                  <a:gd name="T25" fmla="*/ 311 h 337"/>
                  <a:gd name="T26" fmla="*/ 1701 w 2341"/>
                  <a:gd name="T27" fmla="*/ 0 h 337"/>
                  <a:gd name="T28" fmla="*/ 1701 w 2341"/>
                  <a:gd name="T29" fmla="*/ 0 h 337"/>
                  <a:gd name="T30" fmla="*/ 1690 w 2341"/>
                  <a:gd name="T3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1" h="337">
                    <a:moveTo>
                      <a:pt x="1690" y="0"/>
                    </a:moveTo>
                    <a:cubicBezTo>
                      <a:pt x="1336" y="7"/>
                      <a:pt x="1299" y="114"/>
                      <a:pt x="945" y="121"/>
                    </a:cubicBezTo>
                    <a:lnTo>
                      <a:pt x="945" y="121"/>
                    </a:lnTo>
                    <a:cubicBezTo>
                      <a:pt x="816" y="123"/>
                      <a:pt x="720" y="104"/>
                      <a:pt x="627" y="85"/>
                    </a:cubicBezTo>
                    <a:lnTo>
                      <a:pt x="627" y="85"/>
                    </a:lnTo>
                    <a:cubicBezTo>
                      <a:pt x="464" y="52"/>
                      <a:pt x="310" y="19"/>
                      <a:pt x="0" y="101"/>
                    </a:cubicBezTo>
                    <a:lnTo>
                      <a:pt x="0" y="101"/>
                    </a:lnTo>
                    <a:cubicBezTo>
                      <a:pt x="415" y="129"/>
                      <a:pt x="652" y="331"/>
                      <a:pt x="1027" y="335"/>
                    </a:cubicBezTo>
                    <a:lnTo>
                      <a:pt x="1027" y="335"/>
                    </a:lnTo>
                    <a:cubicBezTo>
                      <a:pt x="1230" y="337"/>
                      <a:pt x="1390" y="304"/>
                      <a:pt x="1533" y="271"/>
                    </a:cubicBezTo>
                    <a:lnTo>
                      <a:pt x="1533" y="271"/>
                    </a:lnTo>
                    <a:cubicBezTo>
                      <a:pt x="1799" y="210"/>
                      <a:pt x="2009" y="149"/>
                      <a:pt x="2341" y="311"/>
                    </a:cubicBezTo>
                    <a:lnTo>
                      <a:pt x="2341" y="311"/>
                    </a:lnTo>
                    <a:cubicBezTo>
                      <a:pt x="2341" y="311"/>
                      <a:pt x="2050" y="0"/>
                      <a:pt x="1701" y="0"/>
                    </a:cubicBezTo>
                    <a:lnTo>
                      <a:pt x="1701" y="0"/>
                    </a:lnTo>
                    <a:cubicBezTo>
                      <a:pt x="1697" y="0"/>
                      <a:pt x="1694" y="0"/>
                      <a:pt x="1690" y="0"/>
                    </a:cubicBez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050"/>
              </a:p>
            </p:txBody>
          </p:sp>
          <p:grpSp>
            <p:nvGrpSpPr>
              <p:cNvPr id="212" name="Group 211">
                <a:extLst>
                  <a:ext uri="{FF2B5EF4-FFF2-40B4-BE49-F238E27FC236}">
                    <a16:creationId xmlns:a16="http://schemas.microsoft.com/office/drawing/2014/main" id="{B7618111-4516-4B4F-AEC6-C4CC57779033}"/>
                  </a:ext>
                </a:extLst>
              </p:cNvPr>
              <p:cNvGrpSpPr>
                <a:grpSpLocks noChangeAspect="1"/>
              </p:cNvGrpSpPr>
              <p:nvPr/>
            </p:nvGrpSpPr>
            <p:grpSpPr>
              <a:xfrm>
                <a:off x="4323134" y="1939912"/>
                <a:ext cx="667512" cy="667512"/>
                <a:chOff x="4768400" y="2804319"/>
                <a:chExt cx="547688" cy="547688"/>
              </a:xfrm>
              <a:solidFill>
                <a:schemeClr val="bg1"/>
              </a:solidFill>
            </p:grpSpPr>
            <p:sp>
              <p:nvSpPr>
                <p:cNvPr id="213" name="Freeform 706">
                  <a:extLst>
                    <a:ext uri="{FF2B5EF4-FFF2-40B4-BE49-F238E27FC236}">
                      <a16:creationId xmlns:a16="http://schemas.microsoft.com/office/drawing/2014/main" id="{061615B0-9CFA-4F0F-B765-3B82E2F65784}"/>
                    </a:ext>
                  </a:extLst>
                </p:cNvPr>
                <p:cNvSpPr>
                  <a:spLocks noEditPoints="1"/>
                </p:cNvSpPr>
                <p:nvPr/>
              </p:nvSpPr>
              <p:spPr bwMode="auto">
                <a:xfrm>
                  <a:off x="4768400" y="2804319"/>
                  <a:ext cx="547688" cy="547688"/>
                </a:xfrm>
                <a:custGeom>
                  <a:avLst/>
                  <a:gdLst>
                    <a:gd name="T0" fmla="*/ 400 w 800"/>
                    <a:gd name="T1" fmla="*/ 775 h 800"/>
                    <a:gd name="T2" fmla="*/ 24 w 800"/>
                    <a:gd name="T3" fmla="*/ 530 h 800"/>
                    <a:gd name="T4" fmla="*/ 142 w 800"/>
                    <a:gd name="T5" fmla="*/ 261 h 800"/>
                    <a:gd name="T6" fmla="*/ 172 w 800"/>
                    <a:gd name="T7" fmla="*/ 205 h 800"/>
                    <a:gd name="T8" fmla="*/ 173 w 800"/>
                    <a:gd name="T9" fmla="*/ 205 h 800"/>
                    <a:gd name="T10" fmla="*/ 183 w 800"/>
                    <a:gd name="T11" fmla="*/ 198 h 800"/>
                    <a:gd name="T12" fmla="*/ 178 w 800"/>
                    <a:gd name="T13" fmla="*/ 182 h 800"/>
                    <a:gd name="T14" fmla="*/ 174 w 800"/>
                    <a:gd name="T15" fmla="*/ 180 h 800"/>
                    <a:gd name="T16" fmla="*/ 156 w 800"/>
                    <a:gd name="T17" fmla="*/ 120 h 800"/>
                    <a:gd name="T18" fmla="*/ 134 w 800"/>
                    <a:gd name="T19" fmla="*/ 44 h 800"/>
                    <a:gd name="T20" fmla="*/ 177 w 800"/>
                    <a:gd name="T21" fmla="*/ 24 h 800"/>
                    <a:gd name="T22" fmla="*/ 224 w 800"/>
                    <a:gd name="T23" fmla="*/ 48 h 800"/>
                    <a:gd name="T24" fmla="*/ 289 w 800"/>
                    <a:gd name="T25" fmla="*/ 80 h 800"/>
                    <a:gd name="T26" fmla="*/ 353 w 800"/>
                    <a:gd name="T27" fmla="*/ 48 h 800"/>
                    <a:gd name="T28" fmla="*/ 400 w 800"/>
                    <a:gd name="T29" fmla="*/ 24 h 800"/>
                    <a:gd name="T30" fmla="*/ 400 w 800"/>
                    <a:gd name="T31" fmla="*/ 24 h 800"/>
                    <a:gd name="T32" fmla="*/ 446 w 800"/>
                    <a:gd name="T33" fmla="*/ 48 h 800"/>
                    <a:gd name="T34" fmla="*/ 511 w 800"/>
                    <a:gd name="T35" fmla="*/ 80 h 800"/>
                    <a:gd name="T36" fmla="*/ 576 w 800"/>
                    <a:gd name="T37" fmla="*/ 48 h 800"/>
                    <a:gd name="T38" fmla="*/ 622 w 800"/>
                    <a:gd name="T39" fmla="*/ 24 h 800"/>
                    <a:gd name="T40" fmla="*/ 666 w 800"/>
                    <a:gd name="T41" fmla="*/ 44 h 800"/>
                    <a:gd name="T42" fmla="*/ 643 w 800"/>
                    <a:gd name="T43" fmla="*/ 120 h 800"/>
                    <a:gd name="T44" fmla="*/ 626 w 800"/>
                    <a:gd name="T45" fmla="*/ 180 h 800"/>
                    <a:gd name="T46" fmla="*/ 621 w 800"/>
                    <a:gd name="T47" fmla="*/ 182 h 800"/>
                    <a:gd name="T48" fmla="*/ 616 w 800"/>
                    <a:gd name="T49" fmla="*/ 198 h 800"/>
                    <a:gd name="T50" fmla="*/ 627 w 800"/>
                    <a:gd name="T51" fmla="*/ 205 h 800"/>
                    <a:gd name="T52" fmla="*/ 628 w 800"/>
                    <a:gd name="T53" fmla="*/ 205 h 800"/>
                    <a:gd name="T54" fmla="*/ 658 w 800"/>
                    <a:gd name="T55" fmla="*/ 261 h 800"/>
                    <a:gd name="T56" fmla="*/ 775 w 800"/>
                    <a:gd name="T57" fmla="*/ 530 h 800"/>
                    <a:gd name="T58" fmla="*/ 400 w 800"/>
                    <a:gd name="T59" fmla="*/ 775 h 800"/>
                    <a:gd name="T60" fmla="*/ 675 w 800"/>
                    <a:gd name="T61" fmla="*/ 244 h 800"/>
                    <a:gd name="T62" fmla="*/ 664 w 800"/>
                    <a:gd name="T63" fmla="*/ 133 h 800"/>
                    <a:gd name="T64" fmla="*/ 690 w 800"/>
                    <a:gd name="T65" fmla="*/ 40 h 800"/>
                    <a:gd name="T66" fmla="*/ 687 w 800"/>
                    <a:gd name="T67" fmla="*/ 32 h 800"/>
                    <a:gd name="T68" fmla="*/ 622 w 800"/>
                    <a:gd name="T69" fmla="*/ 0 h 800"/>
                    <a:gd name="T70" fmla="*/ 557 w 800"/>
                    <a:gd name="T71" fmla="*/ 32 h 800"/>
                    <a:gd name="T72" fmla="*/ 511 w 800"/>
                    <a:gd name="T73" fmla="*/ 56 h 800"/>
                    <a:gd name="T74" fmla="*/ 465 w 800"/>
                    <a:gd name="T75" fmla="*/ 32 h 800"/>
                    <a:gd name="T76" fmla="*/ 400 w 800"/>
                    <a:gd name="T77" fmla="*/ 0 h 800"/>
                    <a:gd name="T78" fmla="*/ 400 w 800"/>
                    <a:gd name="T79" fmla="*/ 0 h 800"/>
                    <a:gd name="T80" fmla="*/ 335 w 800"/>
                    <a:gd name="T81" fmla="*/ 32 h 800"/>
                    <a:gd name="T82" fmla="*/ 289 w 800"/>
                    <a:gd name="T83" fmla="*/ 56 h 800"/>
                    <a:gd name="T84" fmla="*/ 242 w 800"/>
                    <a:gd name="T85" fmla="*/ 32 h 800"/>
                    <a:gd name="T86" fmla="*/ 177 w 800"/>
                    <a:gd name="T87" fmla="*/ 0 h 800"/>
                    <a:gd name="T88" fmla="*/ 112 w 800"/>
                    <a:gd name="T89" fmla="*/ 32 h 800"/>
                    <a:gd name="T90" fmla="*/ 110 w 800"/>
                    <a:gd name="T91" fmla="*/ 40 h 800"/>
                    <a:gd name="T92" fmla="*/ 136 w 800"/>
                    <a:gd name="T93" fmla="*/ 133 h 800"/>
                    <a:gd name="T94" fmla="*/ 124 w 800"/>
                    <a:gd name="T95" fmla="*/ 244 h 800"/>
                    <a:gd name="T96" fmla="*/ 0 w 800"/>
                    <a:gd name="T97" fmla="*/ 530 h 800"/>
                    <a:gd name="T98" fmla="*/ 400 w 800"/>
                    <a:gd name="T99" fmla="*/ 800 h 800"/>
                    <a:gd name="T100" fmla="*/ 800 w 800"/>
                    <a:gd name="T101" fmla="*/ 530 h 800"/>
                    <a:gd name="T102" fmla="*/ 675 w 800"/>
                    <a:gd name="T103" fmla="*/ 244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0" h="800">
                      <a:moveTo>
                        <a:pt x="400" y="775"/>
                      </a:moveTo>
                      <a:cubicBezTo>
                        <a:pt x="228" y="775"/>
                        <a:pt x="24" y="733"/>
                        <a:pt x="24" y="530"/>
                      </a:cubicBezTo>
                      <a:cubicBezTo>
                        <a:pt x="24" y="436"/>
                        <a:pt x="68" y="336"/>
                        <a:pt x="142" y="261"/>
                      </a:cubicBezTo>
                      <a:cubicBezTo>
                        <a:pt x="157" y="245"/>
                        <a:pt x="167" y="226"/>
                        <a:pt x="172" y="205"/>
                      </a:cubicBezTo>
                      <a:lnTo>
                        <a:pt x="173" y="205"/>
                      </a:lnTo>
                      <a:cubicBezTo>
                        <a:pt x="177" y="205"/>
                        <a:pt x="181" y="202"/>
                        <a:pt x="183" y="198"/>
                      </a:cubicBezTo>
                      <a:cubicBezTo>
                        <a:pt x="186" y="192"/>
                        <a:pt x="184" y="185"/>
                        <a:pt x="178" y="182"/>
                      </a:cubicBezTo>
                      <a:cubicBezTo>
                        <a:pt x="177" y="181"/>
                        <a:pt x="175" y="180"/>
                        <a:pt x="174" y="180"/>
                      </a:cubicBezTo>
                      <a:cubicBezTo>
                        <a:pt x="173" y="159"/>
                        <a:pt x="168" y="139"/>
                        <a:pt x="156" y="120"/>
                      </a:cubicBezTo>
                      <a:cubicBezTo>
                        <a:pt x="142" y="97"/>
                        <a:pt x="135" y="72"/>
                        <a:pt x="134" y="44"/>
                      </a:cubicBezTo>
                      <a:cubicBezTo>
                        <a:pt x="146" y="31"/>
                        <a:pt x="161" y="24"/>
                        <a:pt x="177" y="24"/>
                      </a:cubicBezTo>
                      <a:cubicBezTo>
                        <a:pt x="195" y="24"/>
                        <a:pt x="211" y="32"/>
                        <a:pt x="224" y="48"/>
                      </a:cubicBezTo>
                      <a:cubicBezTo>
                        <a:pt x="241" y="68"/>
                        <a:pt x="264" y="80"/>
                        <a:pt x="289" y="80"/>
                      </a:cubicBezTo>
                      <a:cubicBezTo>
                        <a:pt x="313" y="80"/>
                        <a:pt x="336" y="68"/>
                        <a:pt x="353" y="48"/>
                      </a:cubicBezTo>
                      <a:cubicBezTo>
                        <a:pt x="366" y="32"/>
                        <a:pt x="382" y="24"/>
                        <a:pt x="400" y="24"/>
                      </a:cubicBezTo>
                      <a:lnTo>
                        <a:pt x="400" y="24"/>
                      </a:lnTo>
                      <a:cubicBezTo>
                        <a:pt x="417" y="24"/>
                        <a:pt x="433" y="32"/>
                        <a:pt x="446" y="48"/>
                      </a:cubicBezTo>
                      <a:cubicBezTo>
                        <a:pt x="463" y="68"/>
                        <a:pt x="486" y="80"/>
                        <a:pt x="511" y="80"/>
                      </a:cubicBezTo>
                      <a:cubicBezTo>
                        <a:pt x="536" y="80"/>
                        <a:pt x="559" y="68"/>
                        <a:pt x="576" y="48"/>
                      </a:cubicBezTo>
                      <a:cubicBezTo>
                        <a:pt x="588" y="32"/>
                        <a:pt x="605" y="24"/>
                        <a:pt x="622" y="24"/>
                      </a:cubicBezTo>
                      <a:cubicBezTo>
                        <a:pt x="638" y="24"/>
                        <a:pt x="653" y="31"/>
                        <a:pt x="666" y="44"/>
                      </a:cubicBezTo>
                      <a:cubicBezTo>
                        <a:pt x="665" y="72"/>
                        <a:pt x="657" y="97"/>
                        <a:pt x="643" y="120"/>
                      </a:cubicBezTo>
                      <a:cubicBezTo>
                        <a:pt x="632" y="139"/>
                        <a:pt x="626" y="159"/>
                        <a:pt x="626" y="180"/>
                      </a:cubicBezTo>
                      <a:lnTo>
                        <a:pt x="621" y="182"/>
                      </a:lnTo>
                      <a:cubicBezTo>
                        <a:pt x="615" y="185"/>
                        <a:pt x="613" y="192"/>
                        <a:pt x="616" y="198"/>
                      </a:cubicBezTo>
                      <a:cubicBezTo>
                        <a:pt x="618" y="202"/>
                        <a:pt x="623" y="205"/>
                        <a:pt x="627" y="205"/>
                      </a:cubicBezTo>
                      <a:lnTo>
                        <a:pt x="628" y="205"/>
                      </a:lnTo>
                      <a:cubicBezTo>
                        <a:pt x="632" y="226"/>
                        <a:pt x="642" y="245"/>
                        <a:pt x="658" y="261"/>
                      </a:cubicBezTo>
                      <a:cubicBezTo>
                        <a:pt x="732" y="336"/>
                        <a:pt x="775" y="436"/>
                        <a:pt x="775" y="530"/>
                      </a:cubicBezTo>
                      <a:cubicBezTo>
                        <a:pt x="775" y="733"/>
                        <a:pt x="571" y="775"/>
                        <a:pt x="400" y="775"/>
                      </a:cubicBezTo>
                      <a:close/>
                      <a:moveTo>
                        <a:pt x="675" y="244"/>
                      </a:moveTo>
                      <a:cubicBezTo>
                        <a:pt x="646" y="215"/>
                        <a:pt x="641" y="169"/>
                        <a:pt x="664" y="133"/>
                      </a:cubicBezTo>
                      <a:cubicBezTo>
                        <a:pt x="681" y="105"/>
                        <a:pt x="690" y="73"/>
                        <a:pt x="690" y="40"/>
                      </a:cubicBezTo>
                      <a:cubicBezTo>
                        <a:pt x="690" y="37"/>
                        <a:pt x="689" y="34"/>
                        <a:pt x="687" y="32"/>
                      </a:cubicBezTo>
                      <a:cubicBezTo>
                        <a:pt x="670" y="11"/>
                        <a:pt x="647" y="0"/>
                        <a:pt x="622" y="0"/>
                      </a:cubicBezTo>
                      <a:cubicBezTo>
                        <a:pt x="597" y="0"/>
                        <a:pt x="574" y="11"/>
                        <a:pt x="557" y="32"/>
                      </a:cubicBezTo>
                      <a:cubicBezTo>
                        <a:pt x="545" y="47"/>
                        <a:pt x="528" y="56"/>
                        <a:pt x="511" y="56"/>
                      </a:cubicBezTo>
                      <a:cubicBezTo>
                        <a:pt x="494" y="56"/>
                        <a:pt x="477" y="47"/>
                        <a:pt x="465" y="32"/>
                      </a:cubicBezTo>
                      <a:cubicBezTo>
                        <a:pt x="447" y="11"/>
                        <a:pt x="424" y="0"/>
                        <a:pt x="400" y="0"/>
                      </a:cubicBezTo>
                      <a:lnTo>
                        <a:pt x="400" y="0"/>
                      </a:lnTo>
                      <a:cubicBezTo>
                        <a:pt x="375" y="0"/>
                        <a:pt x="352" y="11"/>
                        <a:pt x="335" y="32"/>
                      </a:cubicBezTo>
                      <a:cubicBezTo>
                        <a:pt x="322" y="47"/>
                        <a:pt x="306" y="56"/>
                        <a:pt x="289" y="56"/>
                      </a:cubicBezTo>
                      <a:cubicBezTo>
                        <a:pt x="271" y="56"/>
                        <a:pt x="255" y="47"/>
                        <a:pt x="242" y="32"/>
                      </a:cubicBezTo>
                      <a:cubicBezTo>
                        <a:pt x="225" y="11"/>
                        <a:pt x="202" y="0"/>
                        <a:pt x="177" y="0"/>
                      </a:cubicBezTo>
                      <a:cubicBezTo>
                        <a:pt x="153" y="0"/>
                        <a:pt x="130" y="11"/>
                        <a:pt x="112" y="32"/>
                      </a:cubicBezTo>
                      <a:cubicBezTo>
                        <a:pt x="111" y="34"/>
                        <a:pt x="110" y="37"/>
                        <a:pt x="110" y="40"/>
                      </a:cubicBezTo>
                      <a:cubicBezTo>
                        <a:pt x="110" y="73"/>
                        <a:pt x="118" y="105"/>
                        <a:pt x="136" y="133"/>
                      </a:cubicBezTo>
                      <a:cubicBezTo>
                        <a:pt x="158" y="169"/>
                        <a:pt x="153" y="215"/>
                        <a:pt x="124" y="244"/>
                      </a:cubicBezTo>
                      <a:cubicBezTo>
                        <a:pt x="46" y="323"/>
                        <a:pt x="0" y="430"/>
                        <a:pt x="0" y="530"/>
                      </a:cubicBezTo>
                      <a:cubicBezTo>
                        <a:pt x="0" y="706"/>
                        <a:pt x="138" y="800"/>
                        <a:pt x="400" y="800"/>
                      </a:cubicBezTo>
                      <a:cubicBezTo>
                        <a:pt x="661" y="800"/>
                        <a:pt x="800" y="706"/>
                        <a:pt x="800" y="530"/>
                      </a:cubicBezTo>
                      <a:cubicBezTo>
                        <a:pt x="800" y="430"/>
                        <a:pt x="753" y="323"/>
                        <a:pt x="675" y="2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4" name="Freeform 707">
                  <a:extLst>
                    <a:ext uri="{FF2B5EF4-FFF2-40B4-BE49-F238E27FC236}">
                      <a16:creationId xmlns:a16="http://schemas.microsoft.com/office/drawing/2014/main" id="{FC793D42-49E6-4919-B216-A91F4664BB12}"/>
                    </a:ext>
                  </a:extLst>
                </p:cNvPr>
                <p:cNvSpPr>
                  <a:spLocks/>
                </p:cNvSpPr>
                <p:nvPr/>
              </p:nvSpPr>
              <p:spPr bwMode="auto">
                <a:xfrm>
                  <a:off x="5003350" y="2961482"/>
                  <a:ext cx="30163" cy="17463"/>
                </a:xfrm>
                <a:custGeom>
                  <a:avLst/>
                  <a:gdLst>
                    <a:gd name="T0" fmla="*/ 12 w 44"/>
                    <a:gd name="T1" fmla="*/ 24 h 25"/>
                    <a:gd name="T2" fmla="*/ 31 w 44"/>
                    <a:gd name="T3" fmla="*/ 25 h 25"/>
                    <a:gd name="T4" fmla="*/ 31 w 44"/>
                    <a:gd name="T5" fmla="*/ 25 h 25"/>
                    <a:gd name="T6" fmla="*/ 44 w 44"/>
                    <a:gd name="T7" fmla="*/ 14 h 25"/>
                    <a:gd name="T8" fmla="*/ 32 w 44"/>
                    <a:gd name="T9" fmla="*/ 1 h 25"/>
                    <a:gd name="T10" fmla="*/ 13 w 44"/>
                    <a:gd name="T11" fmla="*/ 0 h 25"/>
                    <a:gd name="T12" fmla="*/ 0 w 44"/>
                    <a:gd name="T13" fmla="*/ 11 h 25"/>
                    <a:gd name="T14" fmla="*/ 12 w 44"/>
                    <a:gd name="T15" fmla="*/ 2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5">
                      <a:moveTo>
                        <a:pt x="12" y="24"/>
                      </a:moveTo>
                      <a:cubicBezTo>
                        <a:pt x="18" y="25"/>
                        <a:pt x="24" y="25"/>
                        <a:pt x="31" y="25"/>
                      </a:cubicBezTo>
                      <a:lnTo>
                        <a:pt x="31" y="25"/>
                      </a:lnTo>
                      <a:cubicBezTo>
                        <a:pt x="38" y="25"/>
                        <a:pt x="43" y="20"/>
                        <a:pt x="44" y="14"/>
                      </a:cubicBezTo>
                      <a:cubicBezTo>
                        <a:pt x="44" y="7"/>
                        <a:pt x="39" y="1"/>
                        <a:pt x="32" y="1"/>
                      </a:cubicBezTo>
                      <a:cubicBezTo>
                        <a:pt x="26" y="1"/>
                        <a:pt x="19" y="1"/>
                        <a:pt x="13" y="0"/>
                      </a:cubicBezTo>
                      <a:cubicBezTo>
                        <a:pt x="6" y="0"/>
                        <a:pt x="1" y="5"/>
                        <a:pt x="0" y="11"/>
                      </a:cubicBezTo>
                      <a:cubicBezTo>
                        <a:pt x="0" y="18"/>
                        <a:pt x="5"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5" name="Freeform 708">
                  <a:extLst>
                    <a:ext uri="{FF2B5EF4-FFF2-40B4-BE49-F238E27FC236}">
                      <a16:creationId xmlns:a16="http://schemas.microsoft.com/office/drawing/2014/main" id="{7A702BE7-9CCE-4C6A-BE34-B2CD7E6343E0}"/>
                    </a:ext>
                  </a:extLst>
                </p:cNvPr>
                <p:cNvSpPr>
                  <a:spLocks/>
                </p:cNvSpPr>
                <p:nvPr/>
              </p:nvSpPr>
              <p:spPr bwMode="auto">
                <a:xfrm>
                  <a:off x="4955725" y="2955132"/>
                  <a:ext cx="30163" cy="19050"/>
                </a:xfrm>
                <a:custGeom>
                  <a:avLst/>
                  <a:gdLst>
                    <a:gd name="T0" fmla="*/ 11 w 45"/>
                    <a:gd name="T1" fmla="*/ 25 h 29"/>
                    <a:gd name="T2" fmla="*/ 30 w 45"/>
                    <a:gd name="T3" fmla="*/ 28 h 29"/>
                    <a:gd name="T4" fmla="*/ 32 w 45"/>
                    <a:gd name="T5" fmla="*/ 29 h 29"/>
                    <a:gd name="T6" fmla="*/ 44 w 45"/>
                    <a:gd name="T7" fmla="*/ 18 h 29"/>
                    <a:gd name="T8" fmla="*/ 34 w 45"/>
                    <a:gd name="T9" fmla="*/ 4 h 29"/>
                    <a:gd name="T10" fmla="*/ 16 w 45"/>
                    <a:gd name="T11" fmla="*/ 1 h 29"/>
                    <a:gd name="T12" fmla="*/ 1 w 45"/>
                    <a:gd name="T13" fmla="*/ 11 h 29"/>
                    <a:gd name="T14" fmla="*/ 11 w 45"/>
                    <a:gd name="T15" fmla="*/ 2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9">
                      <a:moveTo>
                        <a:pt x="11" y="25"/>
                      </a:moveTo>
                      <a:cubicBezTo>
                        <a:pt x="17" y="26"/>
                        <a:pt x="24" y="27"/>
                        <a:pt x="30" y="28"/>
                      </a:cubicBezTo>
                      <a:lnTo>
                        <a:pt x="32" y="29"/>
                      </a:lnTo>
                      <a:cubicBezTo>
                        <a:pt x="38" y="29"/>
                        <a:pt x="43" y="24"/>
                        <a:pt x="44" y="18"/>
                      </a:cubicBezTo>
                      <a:cubicBezTo>
                        <a:pt x="45" y="12"/>
                        <a:pt x="41" y="5"/>
                        <a:pt x="34" y="4"/>
                      </a:cubicBezTo>
                      <a:cubicBezTo>
                        <a:pt x="28" y="3"/>
                        <a:pt x="22" y="2"/>
                        <a:pt x="16" y="1"/>
                      </a:cubicBezTo>
                      <a:cubicBezTo>
                        <a:pt x="9" y="0"/>
                        <a:pt x="3" y="4"/>
                        <a:pt x="1" y="11"/>
                      </a:cubicBezTo>
                      <a:cubicBezTo>
                        <a:pt x="0" y="17"/>
                        <a:pt x="4" y="24"/>
                        <a:pt x="1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6" name="Freeform 709">
                  <a:extLst>
                    <a:ext uri="{FF2B5EF4-FFF2-40B4-BE49-F238E27FC236}">
                      <a16:creationId xmlns:a16="http://schemas.microsoft.com/office/drawing/2014/main" id="{FAF452B1-3FBA-4C46-893A-858443AE7586}"/>
                    </a:ext>
                  </a:extLst>
                </p:cNvPr>
                <p:cNvSpPr>
                  <a:spLocks/>
                </p:cNvSpPr>
                <p:nvPr/>
              </p:nvSpPr>
              <p:spPr bwMode="auto">
                <a:xfrm>
                  <a:off x="5098600" y="2955132"/>
                  <a:ext cx="30163" cy="19050"/>
                </a:xfrm>
                <a:custGeom>
                  <a:avLst/>
                  <a:gdLst>
                    <a:gd name="T0" fmla="*/ 13 w 45"/>
                    <a:gd name="T1" fmla="*/ 28 h 28"/>
                    <a:gd name="T2" fmla="*/ 15 w 45"/>
                    <a:gd name="T3" fmla="*/ 28 h 28"/>
                    <a:gd name="T4" fmla="*/ 34 w 45"/>
                    <a:gd name="T5" fmla="*/ 25 h 28"/>
                    <a:gd name="T6" fmla="*/ 43 w 45"/>
                    <a:gd name="T7" fmla="*/ 11 h 28"/>
                    <a:gd name="T8" fmla="*/ 29 w 45"/>
                    <a:gd name="T9" fmla="*/ 1 h 28"/>
                    <a:gd name="T10" fmla="*/ 11 w 45"/>
                    <a:gd name="T11" fmla="*/ 4 h 28"/>
                    <a:gd name="T12" fmla="*/ 1 w 45"/>
                    <a:gd name="T13" fmla="*/ 18 h 28"/>
                    <a:gd name="T14" fmla="*/ 13 w 4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8">
                      <a:moveTo>
                        <a:pt x="13" y="28"/>
                      </a:moveTo>
                      <a:lnTo>
                        <a:pt x="15" y="28"/>
                      </a:lnTo>
                      <a:cubicBezTo>
                        <a:pt x="21" y="27"/>
                        <a:pt x="27" y="26"/>
                        <a:pt x="34" y="25"/>
                      </a:cubicBezTo>
                      <a:cubicBezTo>
                        <a:pt x="40" y="24"/>
                        <a:pt x="45" y="17"/>
                        <a:pt x="43" y="11"/>
                      </a:cubicBezTo>
                      <a:cubicBezTo>
                        <a:pt x="42" y="4"/>
                        <a:pt x="36" y="0"/>
                        <a:pt x="29" y="1"/>
                      </a:cubicBezTo>
                      <a:cubicBezTo>
                        <a:pt x="23" y="2"/>
                        <a:pt x="17" y="3"/>
                        <a:pt x="11" y="4"/>
                      </a:cubicBezTo>
                      <a:cubicBezTo>
                        <a:pt x="4" y="5"/>
                        <a:pt x="0" y="12"/>
                        <a:pt x="1" y="18"/>
                      </a:cubicBezTo>
                      <a:cubicBezTo>
                        <a:pt x="2" y="24"/>
                        <a:pt x="7" y="28"/>
                        <a:pt x="13"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7" name="Freeform 710">
                  <a:extLst>
                    <a:ext uri="{FF2B5EF4-FFF2-40B4-BE49-F238E27FC236}">
                      <a16:creationId xmlns:a16="http://schemas.microsoft.com/office/drawing/2014/main" id="{743910A7-05BF-424D-B1F2-FB1BAE2DC420}"/>
                    </a:ext>
                  </a:extLst>
                </p:cNvPr>
                <p:cNvSpPr>
                  <a:spLocks/>
                </p:cNvSpPr>
                <p:nvPr/>
              </p:nvSpPr>
              <p:spPr bwMode="auto">
                <a:xfrm>
                  <a:off x="4908100" y="2942432"/>
                  <a:ext cx="31750" cy="20638"/>
                </a:xfrm>
                <a:custGeom>
                  <a:avLst/>
                  <a:gdLst>
                    <a:gd name="T0" fmla="*/ 32 w 46"/>
                    <a:gd name="T1" fmla="*/ 32 h 32"/>
                    <a:gd name="T2" fmla="*/ 44 w 46"/>
                    <a:gd name="T3" fmla="*/ 23 h 32"/>
                    <a:gd name="T4" fmla="*/ 36 w 46"/>
                    <a:gd name="T5" fmla="*/ 8 h 32"/>
                    <a:gd name="T6" fmla="*/ 18 w 46"/>
                    <a:gd name="T7" fmla="*/ 2 h 32"/>
                    <a:gd name="T8" fmla="*/ 3 w 46"/>
                    <a:gd name="T9" fmla="*/ 9 h 32"/>
                    <a:gd name="T10" fmla="*/ 10 w 46"/>
                    <a:gd name="T11" fmla="*/ 25 h 32"/>
                    <a:gd name="T12" fmla="*/ 28 w 46"/>
                    <a:gd name="T13" fmla="*/ 31 h 32"/>
                    <a:gd name="T14" fmla="*/ 32 w 46"/>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32">
                      <a:moveTo>
                        <a:pt x="32" y="32"/>
                      </a:moveTo>
                      <a:cubicBezTo>
                        <a:pt x="37" y="32"/>
                        <a:pt x="42" y="28"/>
                        <a:pt x="44" y="23"/>
                      </a:cubicBezTo>
                      <a:cubicBezTo>
                        <a:pt x="46" y="17"/>
                        <a:pt x="42" y="10"/>
                        <a:pt x="36" y="8"/>
                      </a:cubicBezTo>
                      <a:cubicBezTo>
                        <a:pt x="30" y="6"/>
                        <a:pt x="24" y="4"/>
                        <a:pt x="18" y="2"/>
                      </a:cubicBezTo>
                      <a:cubicBezTo>
                        <a:pt x="12" y="0"/>
                        <a:pt x="5" y="3"/>
                        <a:pt x="3" y="9"/>
                      </a:cubicBezTo>
                      <a:cubicBezTo>
                        <a:pt x="0" y="15"/>
                        <a:pt x="4" y="22"/>
                        <a:pt x="10" y="25"/>
                      </a:cubicBezTo>
                      <a:cubicBezTo>
                        <a:pt x="16" y="27"/>
                        <a:pt x="22" y="29"/>
                        <a:pt x="28" y="31"/>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8" name="Freeform 711">
                  <a:extLst>
                    <a:ext uri="{FF2B5EF4-FFF2-40B4-BE49-F238E27FC236}">
                      <a16:creationId xmlns:a16="http://schemas.microsoft.com/office/drawing/2014/main" id="{84CD8175-8FF3-4008-B1A0-AEE0D736F3AB}"/>
                    </a:ext>
                  </a:extLst>
                </p:cNvPr>
                <p:cNvSpPr>
                  <a:spLocks/>
                </p:cNvSpPr>
                <p:nvPr/>
              </p:nvSpPr>
              <p:spPr bwMode="auto">
                <a:xfrm>
                  <a:off x="5050975" y="2961482"/>
                  <a:ext cx="30163" cy="17463"/>
                </a:xfrm>
                <a:custGeom>
                  <a:avLst/>
                  <a:gdLst>
                    <a:gd name="T0" fmla="*/ 12 w 44"/>
                    <a:gd name="T1" fmla="*/ 25 h 25"/>
                    <a:gd name="T2" fmla="*/ 13 w 44"/>
                    <a:gd name="T3" fmla="*/ 25 h 25"/>
                    <a:gd name="T4" fmla="*/ 32 w 44"/>
                    <a:gd name="T5" fmla="*/ 24 h 25"/>
                    <a:gd name="T6" fmla="*/ 43 w 44"/>
                    <a:gd name="T7" fmla="*/ 11 h 25"/>
                    <a:gd name="T8" fmla="*/ 30 w 44"/>
                    <a:gd name="T9" fmla="*/ 0 h 25"/>
                    <a:gd name="T10" fmla="*/ 12 w 44"/>
                    <a:gd name="T11" fmla="*/ 1 h 25"/>
                    <a:gd name="T12" fmla="*/ 0 w 44"/>
                    <a:gd name="T13" fmla="*/ 14 h 25"/>
                    <a:gd name="T14" fmla="*/ 12 w 44"/>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5">
                      <a:moveTo>
                        <a:pt x="12" y="25"/>
                      </a:moveTo>
                      <a:lnTo>
                        <a:pt x="13" y="25"/>
                      </a:lnTo>
                      <a:cubicBezTo>
                        <a:pt x="19" y="25"/>
                        <a:pt x="26" y="25"/>
                        <a:pt x="32" y="24"/>
                      </a:cubicBezTo>
                      <a:cubicBezTo>
                        <a:pt x="39" y="24"/>
                        <a:pt x="44" y="18"/>
                        <a:pt x="43" y="11"/>
                      </a:cubicBezTo>
                      <a:cubicBezTo>
                        <a:pt x="43" y="5"/>
                        <a:pt x="37" y="0"/>
                        <a:pt x="30" y="0"/>
                      </a:cubicBezTo>
                      <a:cubicBezTo>
                        <a:pt x="24" y="1"/>
                        <a:pt x="18" y="1"/>
                        <a:pt x="12" y="1"/>
                      </a:cubicBezTo>
                      <a:cubicBezTo>
                        <a:pt x="5" y="1"/>
                        <a:pt x="0" y="7"/>
                        <a:pt x="0" y="14"/>
                      </a:cubicBezTo>
                      <a:cubicBezTo>
                        <a:pt x="0" y="20"/>
                        <a:pt x="6" y="25"/>
                        <a:pt x="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19" name="Freeform 712">
                  <a:extLst>
                    <a:ext uri="{FF2B5EF4-FFF2-40B4-BE49-F238E27FC236}">
                      <a16:creationId xmlns:a16="http://schemas.microsoft.com/office/drawing/2014/main" id="{1090B07B-3C15-4300-9336-660CC7C46B38}"/>
                    </a:ext>
                  </a:extLst>
                </p:cNvPr>
                <p:cNvSpPr>
                  <a:spLocks/>
                </p:cNvSpPr>
                <p:nvPr/>
              </p:nvSpPr>
              <p:spPr bwMode="auto">
                <a:xfrm>
                  <a:off x="5144638" y="2942432"/>
                  <a:ext cx="30163" cy="20638"/>
                </a:xfrm>
                <a:custGeom>
                  <a:avLst/>
                  <a:gdLst>
                    <a:gd name="T0" fmla="*/ 27 w 45"/>
                    <a:gd name="T1" fmla="*/ 2 h 31"/>
                    <a:gd name="T2" fmla="*/ 10 w 45"/>
                    <a:gd name="T3" fmla="*/ 8 h 31"/>
                    <a:gd name="T4" fmla="*/ 2 w 45"/>
                    <a:gd name="T5" fmla="*/ 23 h 31"/>
                    <a:gd name="T6" fmla="*/ 14 w 45"/>
                    <a:gd name="T7" fmla="*/ 31 h 31"/>
                    <a:gd name="T8" fmla="*/ 17 w 45"/>
                    <a:gd name="T9" fmla="*/ 31 h 31"/>
                    <a:gd name="T10" fmla="*/ 36 w 45"/>
                    <a:gd name="T11" fmla="*/ 25 h 31"/>
                    <a:gd name="T12" fmla="*/ 43 w 45"/>
                    <a:gd name="T13" fmla="*/ 9 h 31"/>
                    <a:gd name="T14" fmla="*/ 27 w 45"/>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1">
                      <a:moveTo>
                        <a:pt x="27" y="2"/>
                      </a:moveTo>
                      <a:cubicBezTo>
                        <a:pt x="22" y="4"/>
                        <a:pt x="16" y="6"/>
                        <a:pt x="10" y="8"/>
                      </a:cubicBezTo>
                      <a:cubicBezTo>
                        <a:pt x="3" y="10"/>
                        <a:pt x="0" y="17"/>
                        <a:pt x="2" y="23"/>
                      </a:cubicBezTo>
                      <a:cubicBezTo>
                        <a:pt x="4" y="28"/>
                        <a:pt x="8" y="31"/>
                        <a:pt x="14" y="31"/>
                      </a:cubicBezTo>
                      <a:lnTo>
                        <a:pt x="17" y="31"/>
                      </a:lnTo>
                      <a:cubicBezTo>
                        <a:pt x="23" y="29"/>
                        <a:pt x="30" y="27"/>
                        <a:pt x="36" y="25"/>
                      </a:cubicBezTo>
                      <a:cubicBezTo>
                        <a:pt x="42" y="22"/>
                        <a:pt x="45" y="15"/>
                        <a:pt x="43" y="9"/>
                      </a:cubicBezTo>
                      <a:cubicBezTo>
                        <a:pt x="41" y="3"/>
                        <a:pt x="34" y="0"/>
                        <a:pt x="2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0" name="Freeform 713">
                  <a:extLst>
                    <a:ext uri="{FF2B5EF4-FFF2-40B4-BE49-F238E27FC236}">
                      <a16:creationId xmlns:a16="http://schemas.microsoft.com/office/drawing/2014/main" id="{5206159A-EA1B-4EFC-95C4-F50A98311256}"/>
                    </a:ext>
                  </a:extLst>
                </p:cNvPr>
                <p:cNvSpPr>
                  <a:spLocks/>
                </p:cNvSpPr>
                <p:nvPr/>
              </p:nvSpPr>
              <p:spPr bwMode="auto">
                <a:xfrm>
                  <a:off x="5004938" y="3083719"/>
                  <a:ext cx="74613" cy="150813"/>
                </a:xfrm>
                <a:custGeom>
                  <a:avLst/>
                  <a:gdLst>
                    <a:gd name="T0" fmla="*/ 109 w 109"/>
                    <a:gd name="T1" fmla="*/ 148 h 220"/>
                    <a:gd name="T2" fmla="*/ 55 w 109"/>
                    <a:gd name="T3" fmla="*/ 98 h 220"/>
                    <a:gd name="T4" fmla="*/ 24 w 109"/>
                    <a:gd name="T5" fmla="*/ 71 h 220"/>
                    <a:gd name="T6" fmla="*/ 55 w 109"/>
                    <a:gd name="T7" fmla="*/ 45 h 220"/>
                    <a:gd name="T8" fmla="*/ 83 w 109"/>
                    <a:gd name="T9" fmla="*/ 62 h 220"/>
                    <a:gd name="T10" fmla="*/ 99 w 109"/>
                    <a:gd name="T11" fmla="*/ 69 h 220"/>
                    <a:gd name="T12" fmla="*/ 105 w 109"/>
                    <a:gd name="T13" fmla="*/ 53 h 220"/>
                    <a:gd name="T14" fmla="*/ 67 w 109"/>
                    <a:gd name="T15" fmla="*/ 22 h 220"/>
                    <a:gd name="T16" fmla="*/ 67 w 109"/>
                    <a:gd name="T17" fmla="*/ 12 h 220"/>
                    <a:gd name="T18" fmla="*/ 55 w 109"/>
                    <a:gd name="T19" fmla="*/ 0 h 220"/>
                    <a:gd name="T20" fmla="*/ 43 w 109"/>
                    <a:gd name="T21" fmla="*/ 12 h 220"/>
                    <a:gd name="T22" fmla="*/ 43 w 109"/>
                    <a:gd name="T23" fmla="*/ 22 h 220"/>
                    <a:gd name="T24" fmla="*/ 0 w 109"/>
                    <a:gd name="T25" fmla="*/ 71 h 220"/>
                    <a:gd name="T26" fmla="*/ 55 w 109"/>
                    <a:gd name="T27" fmla="*/ 122 h 220"/>
                    <a:gd name="T28" fmla="*/ 85 w 109"/>
                    <a:gd name="T29" fmla="*/ 148 h 220"/>
                    <a:gd name="T30" fmla="*/ 55 w 109"/>
                    <a:gd name="T31" fmla="*/ 175 h 220"/>
                    <a:gd name="T32" fmla="*/ 26 w 109"/>
                    <a:gd name="T33" fmla="*/ 157 h 220"/>
                    <a:gd name="T34" fmla="*/ 11 w 109"/>
                    <a:gd name="T35" fmla="*/ 151 h 220"/>
                    <a:gd name="T36" fmla="*/ 4 w 109"/>
                    <a:gd name="T37" fmla="*/ 167 h 220"/>
                    <a:gd name="T38" fmla="*/ 43 w 109"/>
                    <a:gd name="T39" fmla="*/ 198 h 220"/>
                    <a:gd name="T40" fmla="*/ 43 w 109"/>
                    <a:gd name="T41" fmla="*/ 208 h 220"/>
                    <a:gd name="T42" fmla="*/ 55 w 109"/>
                    <a:gd name="T43" fmla="*/ 220 h 220"/>
                    <a:gd name="T44" fmla="*/ 67 w 109"/>
                    <a:gd name="T45" fmla="*/ 208 h 220"/>
                    <a:gd name="T46" fmla="*/ 67 w 109"/>
                    <a:gd name="T47" fmla="*/ 198 h 220"/>
                    <a:gd name="T48" fmla="*/ 109 w 109"/>
                    <a:gd name="T49" fmla="*/ 1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9" h="220">
                      <a:moveTo>
                        <a:pt x="109" y="148"/>
                      </a:moveTo>
                      <a:cubicBezTo>
                        <a:pt x="109" y="124"/>
                        <a:pt x="95" y="98"/>
                        <a:pt x="55" y="98"/>
                      </a:cubicBezTo>
                      <a:cubicBezTo>
                        <a:pt x="35" y="98"/>
                        <a:pt x="24" y="89"/>
                        <a:pt x="24" y="71"/>
                      </a:cubicBezTo>
                      <a:cubicBezTo>
                        <a:pt x="24" y="57"/>
                        <a:pt x="38" y="45"/>
                        <a:pt x="55" y="45"/>
                      </a:cubicBezTo>
                      <a:cubicBezTo>
                        <a:pt x="67" y="45"/>
                        <a:pt x="79" y="52"/>
                        <a:pt x="83" y="62"/>
                      </a:cubicBezTo>
                      <a:cubicBezTo>
                        <a:pt x="86" y="69"/>
                        <a:pt x="93" y="71"/>
                        <a:pt x="99" y="69"/>
                      </a:cubicBezTo>
                      <a:cubicBezTo>
                        <a:pt x="105" y="66"/>
                        <a:pt x="108" y="59"/>
                        <a:pt x="105" y="53"/>
                      </a:cubicBezTo>
                      <a:cubicBezTo>
                        <a:pt x="99" y="37"/>
                        <a:pt x="84" y="26"/>
                        <a:pt x="67" y="22"/>
                      </a:cubicBezTo>
                      <a:lnTo>
                        <a:pt x="67" y="12"/>
                      </a:lnTo>
                      <a:cubicBezTo>
                        <a:pt x="67" y="5"/>
                        <a:pt x="61" y="0"/>
                        <a:pt x="55" y="0"/>
                      </a:cubicBezTo>
                      <a:cubicBezTo>
                        <a:pt x="48" y="0"/>
                        <a:pt x="43" y="5"/>
                        <a:pt x="43" y="12"/>
                      </a:cubicBezTo>
                      <a:lnTo>
                        <a:pt x="43" y="22"/>
                      </a:lnTo>
                      <a:cubicBezTo>
                        <a:pt x="18" y="27"/>
                        <a:pt x="0" y="47"/>
                        <a:pt x="0" y="71"/>
                      </a:cubicBezTo>
                      <a:cubicBezTo>
                        <a:pt x="0" y="96"/>
                        <a:pt x="14" y="122"/>
                        <a:pt x="55" y="122"/>
                      </a:cubicBezTo>
                      <a:cubicBezTo>
                        <a:pt x="75" y="122"/>
                        <a:pt x="85" y="131"/>
                        <a:pt x="85" y="148"/>
                      </a:cubicBezTo>
                      <a:cubicBezTo>
                        <a:pt x="85" y="163"/>
                        <a:pt x="71" y="175"/>
                        <a:pt x="55" y="175"/>
                      </a:cubicBezTo>
                      <a:cubicBezTo>
                        <a:pt x="42" y="175"/>
                        <a:pt x="31" y="168"/>
                        <a:pt x="26" y="157"/>
                      </a:cubicBezTo>
                      <a:cubicBezTo>
                        <a:pt x="24" y="151"/>
                        <a:pt x="17" y="148"/>
                        <a:pt x="11" y="151"/>
                      </a:cubicBezTo>
                      <a:cubicBezTo>
                        <a:pt x="4" y="154"/>
                        <a:pt x="1" y="161"/>
                        <a:pt x="4" y="167"/>
                      </a:cubicBezTo>
                      <a:cubicBezTo>
                        <a:pt x="11" y="183"/>
                        <a:pt x="25" y="194"/>
                        <a:pt x="43" y="198"/>
                      </a:cubicBezTo>
                      <a:lnTo>
                        <a:pt x="43" y="208"/>
                      </a:lnTo>
                      <a:cubicBezTo>
                        <a:pt x="43" y="215"/>
                        <a:pt x="48" y="220"/>
                        <a:pt x="55" y="220"/>
                      </a:cubicBezTo>
                      <a:cubicBezTo>
                        <a:pt x="61" y="220"/>
                        <a:pt x="67" y="215"/>
                        <a:pt x="67" y="208"/>
                      </a:cubicBezTo>
                      <a:lnTo>
                        <a:pt x="67" y="198"/>
                      </a:lnTo>
                      <a:cubicBezTo>
                        <a:pt x="91" y="193"/>
                        <a:pt x="109" y="172"/>
                        <a:pt x="109" y="1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1" name="Freeform 714">
                  <a:extLst>
                    <a:ext uri="{FF2B5EF4-FFF2-40B4-BE49-F238E27FC236}">
                      <a16:creationId xmlns:a16="http://schemas.microsoft.com/office/drawing/2014/main" id="{B2C4F47C-9CDA-4D23-A16C-600CADEE05A8}"/>
                    </a:ext>
                  </a:extLst>
                </p:cNvPr>
                <p:cNvSpPr>
                  <a:spLocks/>
                </p:cNvSpPr>
                <p:nvPr/>
              </p:nvSpPr>
              <p:spPr bwMode="auto">
                <a:xfrm>
                  <a:off x="5020813" y="3040857"/>
                  <a:ext cx="28575" cy="17463"/>
                </a:xfrm>
                <a:custGeom>
                  <a:avLst/>
                  <a:gdLst>
                    <a:gd name="T0" fmla="*/ 1 w 43"/>
                    <a:gd name="T1" fmla="*/ 15 h 26"/>
                    <a:gd name="T2" fmla="*/ 13 w 43"/>
                    <a:gd name="T3" fmla="*/ 26 h 26"/>
                    <a:gd name="T4" fmla="*/ 14 w 43"/>
                    <a:gd name="T5" fmla="*/ 25 h 26"/>
                    <a:gd name="T6" fmla="*/ 31 w 43"/>
                    <a:gd name="T7" fmla="*/ 24 h 26"/>
                    <a:gd name="T8" fmla="*/ 43 w 43"/>
                    <a:gd name="T9" fmla="*/ 12 h 26"/>
                    <a:gd name="T10" fmla="*/ 31 w 43"/>
                    <a:gd name="T11" fmla="*/ 0 h 26"/>
                    <a:gd name="T12" fmla="*/ 31 w 43"/>
                    <a:gd name="T13" fmla="*/ 0 h 26"/>
                    <a:gd name="T14" fmla="*/ 11 w 43"/>
                    <a:gd name="T15" fmla="*/ 1 h 26"/>
                    <a:gd name="T16" fmla="*/ 1 w 43"/>
                    <a:gd name="T17"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6">
                      <a:moveTo>
                        <a:pt x="1" y="15"/>
                      </a:moveTo>
                      <a:cubicBezTo>
                        <a:pt x="1" y="21"/>
                        <a:pt x="7" y="26"/>
                        <a:pt x="13" y="26"/>
                      </a:cubicBezTo>
                      <a:lnTo>
                        <a:pt x="14" y="25"/>
                      </a:lnTo>
                      <a:cubicBezTo>
                        <a:pt x="20" y="25"/>
                        <a:pt x="25" y="24"/>
                        <a:pt x="31" y="24"/>
                      </a:cubicBezTo>
                      <a:cubicBezTo>
                        <a:pt x="38" y="24"/>
                        <a:pt x="43" y="19"/>
                        <a:pt x="43" y="12"/>
                      </a:cubicBezTo>
                      <a:cubicBezTo>
                        <a:pt x="43" y="6"/>
                        <a:pt x="37" y="0"/>
                        <a:pt x="31" y="0"/>
                      </a:cubicBezTo>
                      <a:lnTo>
                        <a:pt x="31" y="0"/>
                      </a:lnTo>
                      <a:cubicBezTo>
                        <a:pt x="24" y="0"/>
                        <a:pt x="18" y="1"/>
                        <a:pt x="11" y="1"/>
                      </a:cubicBezTo>
                      <a:cubicBezTo>
                        <a:pt x="5" y="2"/>
                        <a:pt x="0" y="8"/>
                        <a:pt x="1" y="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2" name="Freeform 715">
                  <a:extLst>
                    <a:ext uri="{FF2B5EF4-FFF2-40B4-BE49-F238E27FC236}">
                      <a16:creationId xmlns:a16="http://schemas.microsoft.com/office/drawing/2014/main" id="{54002085-4E92-4566-86F6-979E3E98A423}"/>
                    </a:ext>
                  </a:extLst>
                </p:cNvPr>
                <p:cNvSpPr>
                  <a:spLocks/>
                </p:cNvSpPr>
                <p:nvPr/>
              </p:nvSpPr>
              <p:spPr bwMode="auto">
                <a:xfrm>
                  <a:off x="5125588" y="3193257"/>
                  <a:ext cx="25400" cy="28575"/>
                </a:xfrm>
                <a:custGeom>
                  <a:avLst/>
                  <a:gdLst>
                    <a:gd name="T0" fmla="*/ 27 w 36"/>
                    <a:gd name="T1" fmla="*/ 3 h 42"/>
                    <a:gd name="T2" fmla="*/ 11 w 36"/>
                    <a:gd name="T3" fmla="*/ 9 h 42"/>
                    <a:gd name="T4" fmla="*/ 4 w 36"/>
                    <a:gd name="T5" fmla="*/ 24 h 42"/>
                    <a:gd name="T6" fmla="*/ 8 w 36"/>
                    <a:gd name="T7" fmla="*/ 40 h 42"/>
                    <a:gd name="T8" fmla="*/ 14 w 36"/>
                    <a:gd name="T9" fmla="*/ 42 h 42"/>
                    <a:gd name="T10" fmla="*/ 25 w 36"/>
                    <a:gd name="T11" fmla="*/ 36 h 42"/>
                    <a:gd name="T12" fmla="*/ 34 w 36"/>
                    <a:gd name="T13" fmla="*/ 19 h 42"/>
                    <a:gd name="T14" fmla="*/ 27 w 36"/>
                    <a:gd name="T15" fmla="*/ 3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2">
                      <a:moveTo>
                        <a:pt x="27" y="3"/>
                      </a:moveTo>
                      <a:cubicBezTo>
                        <a:pt x="21" y="0"/>
                        <a:pt x="14" y="3"/>
                        <a:pt x="11" y="9"/>
                      </a:cubicBezTo>
                      <a:cubicBezTo>
                        <a:pt x="9" y="14"/>
                        <a:pt x="7" y="19"/>
                        <a:pt x="4" y="24"/>
                      </a:cubicBezTo>
                      <a:cubicBezTo>
                        <a:pt x="0" y="29"/>
                        <a:pt x="2" y="37"/>
                        <a:pt x="8" y="40"/>
                      </a:cubicBezTo>
                      <a:cubicBezTo>
                        <a:pt x="10" y="41"/>
                        <a:pt x="12" y="42"/>
                        <a:pt x="14" y="42"/>
                      </a:cubicBezTo>
                      <a:cubicBezTo>
                        <a:pt x="18" y="42"/>
                        <a:pt x="22" y="40"/>
                        <a:pt x="25" y="36"/>
                      </a:cubicBezTo>
                      <a:cubicBezTo>
                        <a:pt x="28" y="30"/>
                        <a:pt x="31" y="24"/>
                        <a:pt x="34" y="19"/>
                      </a:cubicBezTo>
                      <a:cubicBezTo>
                        <a:pt x="36" y="12"/>
                        <a:pt x="34" y="5"/>
                        <a:pt x="27"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3" name="Freeform 716">
                  <a:extLst>
                    <a:ext uri="{FF2B5EF4-FFF2-40B4-BE49-F238E27FC236}">
                      <a16:creationId xmlns:a16="http://schemas.microsoft.com/office/drawing/2014/main" id="{FD7BBC53-B0B8-46B8-A335-EA4C0A60C16E}"/>
                    </a:ext>
                  </a:extLst>
                </p:cNvPr>
                <p:cNvSpPr>
                  <a:spLocks/>
                </p:cNvSpPr>
                <p:nvPr/>
              </p:nvSpPr>
              <p:spPr bwMode="auto">
                <a:xfrm>
                  <a:off x="5095425" y="3231357"/>
                  <a:ext cx="28575" cy="25400"/>
                </a:xfrm>
                <a:custGeom>
                  <a:avLst/>
                  <a:gdLst>
                    <a:gd name="T0" fmla="*/ 20 w 41"/>
                    <a:gd name="T1" fmla="*/ 4 h 37"/>
                    <a:gd name="T2" fmla="*/ 7 w 41"/>
                    <a:gd name="T3" fmla="*/ 15 h 37"/>
                    <a:gd name="T4" fmla="*/ 4 w 41"/>
                    <a:gd name="T5" fmla="*/ 32 h 37"/>
                    <a:gd name="T6" fmla="*/ 14 w 41"/>
                    <a:gd name="T7" fmla="*/ 37 h 37"/>
                    <a:gd name="T8" fmla="*/ 21 w 41"/>
                    <a:gd name="T9" fmla="*/ 34 h 37"/>
                    <a:gd name="T10" fmla="*/ 36 w 41"/>
                    <a:gd name="T11" fmla="*/ 22 h 37"/>
                    <a:gd name="T12" fmla="*/ 37 w 41"/>
                    <a:gd name="T13" fmla="*/ 5 h 37"/>
                    <a:gd name="T14" fmla="*/ 20 w 41"/>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7">
                      <a:moveTo>
                        <a:pt x="20" y="4"/>
                      </a:moveTo>
                      <a:cubicBezTo>
                        <a:pt x="15" y="8"/>
                        <a:pt x="11" y="12"/>
                        <a:pt x="7" y="15"/>
                      </a:cubicBezTo>
                      <a:cubicBezTo>
                        <a:pt x="1" y="19"/>
                        <a:pt x="0" y="26"/>
                        <a:pt x="4" y="32"/>
                      </a:cubicBezTo>
                      <a:cubicBezTo>
                        <a:pt x="6" y="35"/>
                        <a:pt x="10" y="37"/>
                        <a:pt x="14" y="37"/>
                      </a:cubicBezTo>
                      <a:cubicBezTo>
                        <a:pt x="16" y="37"/>
                        <a:pt x="19" y="36"/>
                        <a:pt x="21" y="34"/>
                      </a:cubicBezTo>
                      <a:cubicBezTo>
                        <a:pt x="26" y="31"/>
                        <a:pt x="31" y="27"/>
                        <a:pt x="36" y="22"/>
                      </a:cubicBezTo>
                      <a:cubicBezTo>
                        <a:pt x="41" y="18"/>
                        <a:pt x="41" y="10"/>
                        <a:pt x="37" y="5"/>
                      </a:cubicBezTo>
                      <a:cubicBezTo>
                        <a:pt x="32" y="0"/>
                        <a:pt x="25" y="0"/>
                        <a:pt x="2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4" name="Freeform 717">
                  <a:extLst>
                    <a:ext uri="{FF2B5EF4-FFF2-40B4-BE49-F238E27FC236}">
                      <a16:creationId xmlns:a16="http://schemas.microsoft.com/office/drawing/2014/main" id="{B95108FE-ECFD-473B-9ADD-CA459D5A78EA}"/>
                    </a:ext>
                  </a:extLst>
                </p:cNvPr>
                <p:cNvSpPr>
                  <a:spLocks/>
                </p:cNvSpPr>
                <p:nvPr/>
              </p:nvSpPr>
              <p:spPr bwMode="auto">
                <a:xfrm>
                  <a:off x="5131938" y="3102769"/>
                  <a:ext cx="23813" cy="30163"/>
                </a:xfrm>
                <a:custGeom>
                  <a:avLst/>
                  <a:gdLst>
                    <a:gd name="T0" fmla="*/ 9 w 35"/>
                    <a:gd name="T1" fmla="*/ 35 h 43"/>
                    <a:gd name="T2" fmla="*/ 21 w 35"/>
                    <a:gd name="T3" fmla="*/ 43 h 43"/>
                    <a:gd name="T4" fmla="*/ 25 w 35"/>
                    <a:gd name="T5" fmla="*/ 43 h 43"/>
                    <a:gd name="T6" fmla="*/ 32 w 35"/>
                    <a:gd name="T7" fmla="*/ 27 h 43"/>
                    <a:gd name="T8" fmla="*/ 25 w 35"/>
                    <a:gd name="T9" fmla="*/ 9 h 43"/>
                    <a:gd name="T10" fmla="*/ 9 w 35"/>
                    <a:gd name="T11" fmla="*/ 3 h 43"/>
                    <a:gd name="T12" fmla="*/ 3 w 35"/>
                    <a:gd name="T13" fmla="*/ 19 h 43"/>
                    <a:gd name="T14" fmla="*/ 9 w 35"/>
                    <a:gd name="T15" fmla="*/ 3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3">
                      <a:moveTo>
                        <a:pt x="9" y="35"/>
                      </a:moveTo>
                      <a:cubicBezTo>
                        <a:pt x="11" y="40"/>
                        <a:pt x="16" y="43"/>
                        <a:pt x="21" y="43"/>
                      </a:cubicBezTo>
                      <a:lnTo>
                        <a:pt x="25" y="43"/>
                      </a:lnTo>
                      <a:cubicBezTo>
                        <a:pt x="31" y="41"/>
                        <a:pt x="35" y="34"/>
                        <a:pt x="32" y="27"/>
                      </a:cubicBezTo>
                      <a:cubicBezTo>
                        <a:pt x="30" y="21"/>
                        <a:pt x="28" y="15"/>
                        <a:pt x="25" y="9"/>
                      </a:cubicBezTo>
                      <a:cubicBezTo>
                        <a:pt x="22" y="3"/>
                        <a:pt x="15" y="0"/>
                        <a:pt x="9" y="3"/>
                      </a:cubicBezTo>
                      <a:cubicBezTo>
                        <a:pt x="3" y="6"/>
                        <a:pt x="0" y="13"/>
                        <a:pt x="3" y="19"/>
                      </a:cubicBezTo>
                      <a:cubicBezTo>
                        <a:pt x="6" y="25"/>
                        <a:pt x="8" y="30"/>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5" name="Freeform 718">
                  <a:extLst>
                    <a:ext uri="{FF2B5EF4-FFF2-40B4-BE49-F238E27FC236}">
                      <a16:creationId xmlns:a16="http://schemas.microsoft.com/office/drawing/2014/main" id="{677E8A7C-AAFD-4567-904E-59BFEFD27059}"/>
                    </a:ext>
                  </a:extLst>
                </p:cNvPr>
                <p:cNvSpPr>
                  <a:spLocks/>
                </p:cNvSpPr>
                <p:nvPr/>
              </p:nvSpPr>
              <p:spPr bwMode="auto">
                <a:xfrm>
                  <a:off x="4925563" y="3115469"/>
                  <a:ext cx="20638" cy="30163"/>
                </a:xfrm>
                <a:custGeom>
                  <a:avLst/>
                  <a:gdLst>
                    <a:gd name="T0" fmla="*/ 6 w 31"/>
                    <a:gd name="T1" fmla="*/ 10 h 43"/>
                    <a:gd name="T2" fmla="*/ 1 w 31"/>
                    <a:gd name="T3" fmla="*/ 29 h 43"/>
                    <a:gd name="T4" fmla="*/ 11 w 31"/>
                    <a:gd name="T5" fmla="*/ 43 h 43"/>
                    <a:gd name="T6" fmla="*/ 13 w 31"/>
                    <a:gd name="T7" fmla="*/ 43 h 43"/>
                    <a:gd name="T8" fmla="*/ 25 w 31"/>
                    <a:gd name="T9" fmla="*/ 34 h 43"/>
                    <a:gd name="T10" fmla="*/ 29 w 31"/>
                    <a:gd name="T11" fmla="*/ 17 h 43"/>
                    <a:gd name="T12" fmla="*/ 21 w 31"/>
                    <a:gd name="T13" fmla="*/ 2 h 43"/>
                    <a:gd name="T14" fmla="*/ 6 w 31"/>
                    <a:gd name="T15" fmla="*/ 1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43">
                      <a:moveTo>
                        <a:pt x="6" y="10"/>
                      </a:moveTo>
                      <a:cubicBezTo>
                        <a:pt x="4" y="16"/>
                        <a:pt x="3" y="23"/>
                        <a:pt x="1" y="29"/>
                      </a:cubicBezTo>
                      <a:cubicBezTo>
                        <a:pt x="0" y="36"/>
                        <a:pt x="4" y="42"/>
                        <a:pt x="11" y="43"/>
                      </a:cubicBezTo>
                      <a:lnTo>
                        <a:pt x="13" y="43"/>
                      </a:lnTo>
                      <a:cubicBezTo>
                        <a:pt x="19" y="43"/>
                        <a:pt x="24" y="40"/>
                        <a:pt x="25" y="34"/>
                      </a:cubicBezTo>
                      <a:cubicBezTo>
                        <a:pt x="26" y="28"/>
                        <a:pt x="28" y="23"/>
                        <a:pt x="29" y="17"/>
                      </a:cubicBezTo>
                      <a:cubicBezTo>
                        <a:pt x="31" y="11"/>
                        <a:pt x="28" y="4"/>
                        <a:pt x="21" y="2"/>
                      </a:cubicBezTo>
                      <a:cubicBezTo>
                        <a:pt x="15" y="0"/>
                        <a:pt x="8" y="4"/>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6" name="Freeform 719">
                  <a:extLst>
                    <a:ext uri="{FF2B5EF4-FFF2-40B4-BE49-F238E27FC236}">
                      <a16:creationId xmlns:a16="http://schemas.microsoft.com/office/drawing/2014/main" id="{162E9913-DDB0-42EA-BBCA-4D5E4253A293}"/>
                    </a:ext>
                  </a:extLst>
                </p:cNvPr>
                <p:cNvSpPr>
                  <a:spLocks/>
                </p:cNvSpPr>
                <p:nvPr/>
              </p:nvSpPr>
              <p:spPr bwMode="auto">
                <a:xfrm>
                  <a:off x="5141463" y="3148807"/>
                  <a:ext cx="17463" cy="30163"/>
                </a:xfrm>
                <a:custGeom>
                  <a:avLst/>
                  <a:gdLst>
                    <a:gd name="T0" fmla="*/ 14 w 26"/>
                    <a:gd name="T1" fmla="*/ 0 h 45"/>
                    <a:gd name="T2" fmla="*/ 14 w 26"/>
                    <a:gd name="T3" fmla="*/ 0 h 45"/>
                    <a:gd name="T4" fmla="*/ 2 w 26"/>
                    <a:gd name="T5" fmla="*/ 12 h 45"/>
                    <a:gd name="T6" fmla="*/ 2 w 26"/>
                    <a:gd name="T7" fmla="*/ 15 h 45"/>
                    <a:gd name="T8" fmla="*/ 1 w 26"/>
                    <a:gd name="T9" fmla="*/ 32 h 45"/>
                    <a:gd name="T10" fmla="*/ 12 w 26"/>
                    <a:gd name="T11" fmla="*/ 45 h 45"/>
                    <a:gd name="T12" fmla="*/ 13 w 26"/>
                    <a:gd name="T13" fmla="*/ 45 h 45"/>
                    <a:gd name="T14" fmla="*/ 25 w 26"/>
                    <a:gd name="T15" fmla="*/ 34 h 45"/>
                    <a:gd name="T16" fmla="*/ 26 w 26"/>
                    <a:gd name="T17" fmla="*/ 15 h 45"/>
                    <a:gd name="T18" fmla="*/ 26 w 26"/>
                    <a:gd name="T19" fmla="*/ 11 h 45"/>
                    <a:gd name="T20" fmla="*/ 14 w 26"/>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45">
                      <a:moveTo>
                        <a:pt x="14" y="0"/>
                      </a:moveTo>
                      <a:lnTo>
                        <a:pt x="14" y="0"/>
                      </a:lnTo>
                      <a:cubicBezTo>
                        <a:pt x="7" y="0"/>
                        <a:pt x="2" y="5"/>
                        <a:pt x="2" y="12"/>
                      </a:cubicBezTo>
                      <a:lnTo>
                        <a:pt x="2" y="15"/>
                      </a:lnTo>
                      <a:cubicBezTo>
                        <a:pt x="2" y="21"/>
                        <a:pt x="2" y="26"/>
                        <a:pt x="1" y="32"/>
                      </a:cubicBezTo>
                      <a:cubicBezTo>
                        <a:pt x="0" y="38"/>
                        <a:pt x="5" y="44"/>
                        <a:pt x="12" y="45"/>
                      </a:cubicBezTo>
                      <a:lnTo>
                        <a:pt x="13" y="45"/>
                      </a:lnTo>
                      <a:cubicBezTo>
                        <a:pt x="19" y="45"/>
                        <a:pt x="25" y="41"/>
                        <a:pt x="25" y="34"/>
                      </a:cubicBezTo>
                      <a:cubicBezTo>
                        <a:pt x="26" y="28"/>
                        <a:pt x="26" y="21"/>
                        <a:pt x="26" y="15"/>
                      </a:cubicBezTo>
                      <a:lnTo>
                        <a:pt x="26" y="11"/>
                      </a:lnTo>
                      <a:cubicBezTo>
                        <a:pt x="26" y="5"/>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7" name="Freeform 720">
                  <a:extLst>
                    <a:ext uri="{FF2B5EF4-FFF2-40B4-BE49-F238E27FC236}">
                      <a16:creationId xmlns:a16="http://schemas.microsoft.com/office/drawing/2014/main" id="{53A6E9A1-5A09-48C7-8248-705E1B8036A8}"/>
                    </a:ext>
                  </a:extLst>
                </p:cNvPr>
                <p:cNvSpPr>
                  <a:spLocks/>
                </p:cNvSpPr>
                <p:nvPr/>
              </p:nvSpPr>
              <p:spPr bwMode="auto">
                <a:xfrm>
                  <a:off x="5104950" y="3067844"/>
                  <a:ext cx="26988" cy="25400"/>
                </a:xfrm>
                <a:custGeom>
                  <a:avLst/>
                  <a:gdLst>
                    <a:gd name="T0" fmla="*/ 4 w 40"/>
                    <a:gd name="T1" fmla="*/ 6 h 38"/>
                    <a:gd name="T2" fmla="*/ 5 w 40"/>
                    <a:gd name="T3" fmla="*/ 23 h 38"/>
                    <a:gd name="T4" fmla="*/ 17 w 40"/>
                    <a:gd name="T5" fmla="*/ 34 h 38"/>
                    <a:gd name="T6" fmla="*/ 26 w 40"/>
                    <a:gd name="T7" fmla="*/ 38 h 38"/>
                    <a:gd name="T8" fmla="*/ 35 w 40"/>
                    <a:gd name="T9" fmla="*/ 35 h 38"/>
                    <a:gd name="T10" fmla="*/ 35 w 40"/>
                    <a:gd name="T11" fmla="*/ 18 h 38"/>
                    <a:gd name="T12" fmla="*/ 21 w 40"/>
                    <a:gd name="T13" fmla="*/ 4 h 38"/>
                    <a:gd name="T14" fmla="*/ 4 w 40"/>
                    <a:gd name="T15" fmla="*/ 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38">
                      <a:moveTo>
                        <a:pt x="4" y="6"/>
                      </a:moveTo>
                      <a:cubicBezTo>
                        <a:pt x="0" y="11"/>
                        <a:pt x="0" y="18"/>
                        <a:pt x="5" y="23"/>
                      </a:cubicBezTo>
                      <a:cubicBezTo>
                        <a:pt x="10" y="26"/>
                        <a:pt x="14" y="30"/>
                        <a:pt x="17" y="34"/>
                      </a:cubicBezTo>
                      <a:cubicBezTo>
                        <a:pt x="20" y="37"/>
                        <a:pt x="23" y="38"/>
                        <a:pt x="26" y="38"/>
                      </a:cubicBezTo>
                      <a:cubicBezTo>
                        <a:pt x="29" y="38"/>
                        <a:pt x="32" y="37"/>
                        <a:pt x="35" y="35"/>
                      </a:cubicBezTo>
                      <a:cubicBezTo>
                        <a:pt x="40" y="31"/>
                        <a:pt x="40" y="23"/>
                        <a:pt x="35" y="18"/>
                      </a:cubicBezTo>
                      <a:cubicBezTo>
                        <a:pt x="31" y="13"/>
                        <a:pt x="26" y="9"/>
                        <a:pt x="21" y="4"/>
                      </a:cubicBezTo>
                      <a:cubicBezTo>
                        <a:pt x="16" y="0"/>
                        <a:pt x="9" y="0"/>
                        <a:pt x="4"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8" name="Freeform 721">
                  <a:extLst>
                    <a:ext uri="{FF2B5EF4-FFF2-40B4-BE49-F238E27FC236}">
                      <a16:creationId xmlns:a16="http://schemas.microsoft.com/office/drawing/2014/main" id="{3DC08A3E-45DB-47E4-8512-16C013263A38}"/>
                    </a:ext>
                  </a:extLst>
                </p:cNvPr>
                <p:cNvSpPr>
                  <a:spLocks/>
                </p:cNvSpPr>
                <p:nvPr/>
              </p:nvSpPr>
              <p:spPr bwMode="auto">
                <a:xfrm>
                  <a:off x="5065263" y="3045619"/>
                  <a:ext cx="30163" cy="22225"/>
                </a:xfrm>
                <a:custGeom>
                  <a:avLst/>
                  <a:gdLst>
                    <a:gd name="T0" fmla="*/ 35 w 44"/>
                    <a:gd name="T1" fmla="*/ 9 h 32"/>
                    <a:gd name="T2" fmla="*/ 17 w 44"/>
                    <a:gd name="T3" fmla="*/ 2 h 32"/>
                    <a:gd name="T4" fmla="*/ 2 w 44"/>
                    <a:gd name="T5" fmla="*/ 10 h 32"/>
                    <a:gd name="T6" fmla="*/ 10 w 44"/>
                    <a:gd name="T7" fmla="*/ 25 h 32"/>
                    <a:gd name="T8" fmla="*/ 26 w 44"/>
                    <a:gd name="T9" fmla="*/ 31 h 32"/>
                    <a:gd name="T10" fmla="*/ 31 w 44"/>
                    <a:gd name="T11" fmla="*/ 32 h 32"/>
                    <a:gd name="T12" fmla="*/ 42 w 44"/>
                    <a:gd name="T13" fmla="*/ 25 h 32"/>
                    <a:gd name="T14" fmla="*/ 35 w 44"/>
                    <a:gd name="T15" fmla="*/ 9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2">
                      <a:moveTo>
                        <a:pt x="35" y="9"/>
                      </a:moveTo>
                      <a:cubicBezTo>
                        <a:pt x="29" y="6"/>
                        <a:pt x="23" y="4"/>
                        <a:pt x="17" y="2"/>
                      </a:cubicBezTo>
                      <a:cubicBezTo>
                        <a:pt x="11" y="0"/>
                        <a:pt x="4" y="3"/>
                        <a:pt x="2" y="10"/>
                      </a:cubicBezTo>
                      <a:cubicBezTo>
                        <a:pt x="0" y="16"/>
                        <a:pt x="4" y="23"/>
                        <a:pt x="10" y="25"/>
                      </a:cubicBezTo>
                      <a:cubicBezTo>
                        <a:pt x="15" y="27"/>
                        <a:pt x="21" y="28"/>
                        <a:pt x="26" y="31"/>
                      </a:cubicBezTo>
                      <a:cubicBezTo>
                        <a:pt x="27" y="31"/>
                        <a:pt x="29" y="32"/>
                        <a:pt x="31" y="32"/>
                      </a:cubicBezTo>
                      <a:cubicBezTo>
                        <a:pt x="35" y="32"/>
                        <a:pt x="40" y="29"/>
                        <a:pt x="42" y="25"/>
                      </a:cubicBezTo>
                      <a:cubicBezTo>
                        <a:pt x="44" y="18"/>
                        <a:pt x="42" y="11"/>
                        <a:pt x="35"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29" name="Freeform 722">
                  <a:extLst>
                    <a:ext uri="{FF2B5EF4-FFF2-40B4-BE49-F238E27FC236}">
                      <a16:creationId xmlns:a16="http://schemas.microsoft.com/office/drawing/2014/main" id="{2BD5FAC1-CAA1-4A1C-83F2-D9084536D5F2}"/>
                    </a:ext>
                  </a:extLst>
                </p:cNvPr>
                <p:cNvSpPr>
                  <a:spLocks/>
                </p:cNvSpPr>
                <p:nvPr/>
              </p:nvSpPr>
              <p:spPr bwMode="auto">
                <a:xfrm>
                  <a:off x="4968425" y="3237707"/>
                  <a:ext cx="28575" cy="23813"/>
                </a:xfrm>
                <a:custGeom>
                  <a:avLst/>
                  <a:gdLst>
                    <a:gd name="T0" fmla="*/ 35 w 43"/>
                    <a:gd name="T1" fmla="*/ 13 h 36"/>
                    <a:gd name="T2" fmla="*/ 21 w 43"/>
                    <a:gd name="T3" fmla="*/ 4 h 36"/>
                    <a:gd name="T4" fmla="*/ 4 w 43"/>
                    <a:gd name="T5" fmla="*/ 7 h 36"/>
                    <a:gd name="T6" fmla="*/ 6 w 43"/>
                    <a:gd name="T7" fmla="*/ 24 h 36"/>
                    <a:gd name="T8" fmla="*/ 23 w 43"/>
                    <a:gd name="T9" fmla="*/ 34 h 36"/>
                    <a:gd name="T10" fmla="*/ 29 w 43"/>
                    <a:gd name="T11" fmla="*/ 36 h 36"/>
                    <a:gd name="T12" fmla="*/ 39 w 43"/>
                    <a:gd name="T13" fmla="*/ 30 h 36"/>
                    <a:gd name="T14" fmla="*/ 35 w 43"/>
                    <a:gd name="T15" fmla="*/ 1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6">
                      <a:moveTo>
                        <a:pt x="35" y="13"/>
                      </a:moveTo>
                      <a:cubicBezTo>
                        <a:pt x="30" y="10"/>
                        <a:pt x="25" y="7"/>
                        <a:pt x="21" y="4"/>
                      </a:cubicBezTo>
                      <a:cubicBezTo>
                        <a:pt x="15" y="0"/>
                        <a:pt x="8" y="1"/>
                        <a:pt x="4" y="7"/>
                      </a:cubicBezTo>
                      <a:cubicBezTo>
                        <a:pt x="0" y="12"/>
                        <a:pt x="1" y="20"/>
                        <a:pt x="6" y="24"/>
                      </a:cubicBezTo>
                      <a:cubicBezTo>
                        <a:pt x="12" y="27"/>
                        <a:pt x="17" y="31"/>
                        <a:pt x="23" y="34"/>
                      </a:cubicBezTo>
                      <a:cubicBezTo>
                        <a:pt x="25" y="35"/>
                        <a:pt x="27" y="36"/>
                        <a:pt x="29" y="36"/>
                      </a:cubicBezTo>
                      <a:cubicBezTo>
                        <a:pt x="33" y="36"/>
                        <a:pt x="37" y="34"/>
                        <a:pt x="39" y="30"/>
                      </a:cubicBezTo>
                      <a:cubicBezTo>
                        <a:pt x="43" y="24"/>
                        <a:pt x="41" y="16"/>
                        <a:pt x="35"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0" name="Freeform 723">
                  <a:extLst>
                    <a:ext uri="{FF2B5EF4-FFF2-40B4-BE49-F238E27FC236}">
                      <a16:creationId xmlns:a16="http://schemas.microsoft.com/office/drawing/2014/main" id="{7D776BBE-B5DF-4B23-9913-B69C5DA726D5}"/>
                    </a:ext>
                  </a:extLst>
                </p:cNvPr>
                <p:cNvSpPr>
                  <a:spLocks/>
                </p:cNvSpPr>
                <p:nvPr/>
              </p:nvSpPr>
              <p:spPr bwMode="auto">
                <a:xfrm>
                  <a:off x="4976363" y="3050382"/>
                  <a:ext cx="30163" cy="22225"/>
                </a:xfrm>
                <a:custGeom>
                  <a:avLst/>
                  <a:gdLst>
                    <a:gd name="T0" fmla="*/ 41 w 44"/>
                    <a:gd name="T1" fmla="*/ 8 h 34"/>
                    <a:gd name="T2" fmla="*/ 25 w 44"/>
                    <a:gd name="T3" fmla="*/ 2 h 34"/>
                    <a:gd name="T4" fmla="*/ 8 w 44"/>
                    <a:gd name="T5" fmla="*/ 11 h 34"/>
                    <a:gd name="T6" fmla="*/ 4 w 44"/>
                    <a:gd name="T7" fmla="*/ 28 h 34"/>
                    <a:gd name="T8" fmla="*/ 14 w 44"/>
                    <a:gd name="T9" fmla="*/ 34 h 34"/>
                    <a:gd name="T10" fmla="*/ 20 w 44"/>
                    <a:gd name="T11" fmla="*/ 32 h 34"/>
                    <a:gd name="T12" fmla="*/ 35 w 44"/>
                    <a:gd name="T13" fmla="*/ 24 h 34"/>
                    <a:gd name="T14" fmla="*/ 41 w 44"/>
                    <a:gd name="T15" fmla="*/ 8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4">
                      <a:moveTo>
                        <a:pt x="41" y="8"/>
                      </a:moveTo>
                      <a:cubicBezTo>
                        <a:pt x="38" y="2"/>
                        <a:pt x="31" y="0"/>
                        <a:pt x="25" y="2"/>
                      </a:cubicBezTo>
                      <a:cubicBezTo>
                        <a:pt x="19" y="5"/>
                        <a:pt x="13" y="8"/>
                        <a:pt x="8" y="11"/>
                      </a:cubicBezTo>
                      <a:cubicBezTo>
                        <a:pt x="2" y="15"/>
                        <a:pt x="0" y="22"/>
                        <a:pt x="4" y="28"/>
                      </a:cubicBezTo>
                      <a:cubicBezTo>
                        <a:pt x="6" y="32"/>
                        <a:pt x="10" y="34"/>
                        <a:pt x="14" y="34"/>
                      </a:cubicBezTo>
                      <a:cubicBezTo>
                        <a:pt x="16" y="34"/>
                        <a:pt x="18" y="33"/>
                        <a:pt x="20" y="32"/>
                      </a:cubicBezTo>
                      <a:cubicBezTo>
                        <a:pt x="25" y="29"/>
                        <a:pt x="30" y="27"/>
                        <a:pt x="35" y="24"/>
                      </a:cubicBezTo>
                      <a:cubicBezTo>
                        <a:pt x="41" y="22"/>
                        <a:pt x="44" y="14"/>
                        <a:pt x="4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1" name="Freeform 724">
                  <a:extLst>
                    <a:ext uri="{FF2B5EF4-FFF2-40B4-BE49-F238E27FC236}">
                      <a16:creationId xmlns:a16="http://schemas.microsoft.com/office/drawing/2014/main" id="{2F671AF7-B5D4-4DB7-92DE-2D8EAF291D9D}"/>
                    </a:ext>
                  </a:extLst>
                </p:cNvPr>
                <p:cNvSpPr>
                  <a:spLocks/>
                </p:cNvSpPr>
                <p:nvPr/>
              </p:nvSpPr>
              <p:spPr bwMode="auto">
                <a:xfrm>
                  <a:off x="5055738" y="3253582"/>
                  <a:ext cx="30163" cy="20638"/>
                </a:xfrm>
                <a:custGeom>
                  <a:avLst/>
                  <a:gdLst>
                    <a:gd name="T0" fmla="*/ 27 w 44"/>
                    <a:gd name="T1" fmla="*/ 2 h 30"/>
                    <a:gd name="T2" fmla="*/ 11 w 44"/>
                    <a:gd name="T3" fmla="*/ 6 h 30"/>
                    <a:gd name="T4" fmla="*/ 1 w 44"/>
                    <a:gd name="T5" fmla="*/ 21 h 30"/>
                    <a:gd name="T6" fmla="*/ 13 w 44"/>
                    <a:gd name="T7" fmla="*/ 30 h 30"/>
                    <a:gd name="T8" fmla="*/ 15 w 44"/>
                    <a:gd name="T9" fmla="*/ 30 h 30"/>
                    <a:gd name="T10" fmla="*/ 34 w 44"/>
                    <a:gd name="T11" fmla="*/ 25 h 30"/>
                    <a:gd name="T12" fmla="*/ 42 w 44"/>
                    <a:gd name="T13" fmla="*/ 10 h 30"/>
                    <a:gd name="T14" fmla="*/ 27 w 44"/>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7" y="2"/>
                      </a:moveTo>
                      <a:cubicBezTo>
                        <a:pt x="21" y="4"/>
                        <a:pt x="16" y="5"/>
                        <a:pt x="11" y="6"/>
                      </a:cubicBezTo>
                      <a:cubicBezTo>
                        <a:pt x="4" y="8"/>
                        <a:pt x="0" y="14"/>
                        <a:pt x="1" y="21"/>
                      </a:cubicBezTo>
                      <a:cubicBezTo>
                        <a:pt x="2" y="26"/>
                        <a:pt x="7" y="30"/>
                        <a:pt x="13" y="30"/>
                      </a:cubicBezTo>
                      <a:lnTo>
                        <a:pt x="15" y="30"/>
                      </a:lnTo>
                      <a:cubicBezTo>
                        <a:pt x="22" y="29"/>
                        <a:pt x="28" y="27"/>
                        <a:pt x="34" y="25"/>
                      </a:cubicBezTo>
                      <a:cubicBezTo>
                        <a:pt x="41" y="23"/>
                        <a:pt x="44" y="16"/>
                        <a:pt x="42" y="10"/>
                      </a:cubicBezTo>
                      <a:cubicBezTo>
                        <a:pt x="40" y="3"/>
                        <a:pt x="33" y="0"/>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2" name="Freeform 725">
                  <a:extLst>
                    <a:ext uri="{FF2B5EF4-FFF2-40B4-BE49-F238E27FC236}">
                      <a16:creationId xmlns:a16="http://schemas.microsoft.com/office/drawing/2014/main" id="{7527E372-31EB-4BFC-848F-03C050F06EF6}"/>
                    </a:ext>
                  </a:extLst>
                </p:cNvPr>
                <p:cNvSpPr>
                  <a:spLocks/>
                </p:cNvSpPr>
                <p:nvPr/>
              </p:nvSpPr>
              <p:spPr bwMode="auto">
                <a:xfrm>
                  <a:off x="5009700" y="3256757"/>
                  <a:ext cx="30163" cy="19050"/>
                </a:xfrm>
                <a:custGeom>
                  <a:avLst/>
                  <a:gdLst>
                    <a:gd name="T0" fmla="*/ 32 w 44"/>
                    <a:gd name="T1" fmla="*/ 4 h 28"/>
                    <a:gd name="T2" fmla="*/ 15 w 44"/>
                    <a:gd name="T3" fmla="*/ 1 h 28"/>
                    <a:gd name="T4" fmla="*/ 1 w 44"/>
                    <a:gd name="T5" fmla="*/ 10 h 28"/>
                    <a:gd name="T6" fmla="*/ 10 w 44"/>
                    <a:gd name="T7" fmla="*/ 25 h 28"/>
                    <a:gd name="T8" fmla="*/ 30 w 44"/>
                    <a:gd name="T9" fmla="*/ 28 h 28"/>
                    <a:gd name="T10" fmla="*/ 31 w 44"/>
                    <a:gd name="T11" fmla="*/ 28 h 28"/>
                    <a:gd name="T12" fmla="*/ 43 w 44"/>
                    <a:gd name="T13" fmla="*/ 17 h 28"/>
                    <a:gd name="T14" fmla="*/ 32 w 44"/>
                    <a:gd name="T15" fmla="*/ 4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8">
                      <a:moveTo>
                        <a:pt x="32" y="4"/>
                      </a:moveTo>
                      <a:cubicBezTo>
                        <a:pt x="26" y="3"/>
                        <a:pt x="21" y="2"/>
                        <a:pt x="15" y="1"/>
                      </a:cubicBezTo>
                      <a:cubicBezTo>
                        <a:pt x="9" y="0"/>
                        <a:pt x="2" y="4"/>
                        <a:pt x="1" y="10"/>
                      </a:cubicBezTo>
                      <a:cubicBezTo>
                        <a:pt x="0" y="17"/>
                        <a:pt x="4" y="23"/>
                        <a:pt x="10" y="25"/>
                      </a:cubicBezTo>
                      <a:cubicBezTo>
                        <a:pt x="17" y="26"/>
                        <a:pt x="23" y="27"/>
                        <a:pt x="30" y="28"/>
                      </a:cubicBezTo>
                      <a:lnTo>
                        <a:pt x="31" y="28"/>
                      </a:lnTo>
                      <a:cubicBezTo>
                        <a:pt x="37" y="28"/>
                        <a:pt x="42" y="23"/>
                        <a:pt x="43" y="17"/>
                      </a:cubicBezTo>
                      <a:cubicBezTo>
                        <a:pt x="44" y="10"/>
                        <a:pt x="39" y="4"/>
                        <a:pt x="32"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3" name="Freeform 726">
                  <a:extLst>
                    <a:ext uri="{FF2B5EF4-FFF2-40B4-BE49-F238E27FC236}">
                      <a16:creationId xmlns:a16="http://schemas.microsoft.com/office/drawing/2014/main" id="{CD259FAA-A578-4371-967D-257C3A933F4D}"/>
                    </a:ext>
                  </a:extLst>
                </p:cNvPr>
                <p:cNvSpPr>
                  <a:spLocks/>
                </p:cNvSpPr>
                <p:nvPr/>
              </p:nvSpPr>
              <p:spPr bwMode="auto">
                <a:xfrm>
                  <a:off x="4943025" y="3077369"/>
                  <a:ext cx="26988" cy="26988"/>
                </a:xfrm>
                <a:custGeom>
                  <a:avLst/>
                  <a:gdLst>
                    <a:gd name="T0" fmla="*/ 16 w 38"/>
                    <a:gd name="T1" fmla="*/ 5 h 40"/>
                    <a:gd name="T2" fmla="*/ 4 w 38"/>
                    <a:gd name="T3" fmla="*/ 21 h 40"/>
                    <a:gd name="T4" fmla="*/ 6 w 38"/>
                    <a:gd name="T5" fmla="*/ 38 h 40"/>
                    <a:gd name="T6" fmla="*/ 13 w 38"/>
                    <a:gd name="T7" fmla="*/ 40 h 40"/>
                    <a:gd name="T8" fmla="*/ 23 w 38"/>
                    <a:gd name="T9" fmla="*/ 35 h 40"/>
                    <a:gd name="T10" fmla="*/ 34 w 38"/>
                    <a:gd name="T11" fmla="*/ 22 h 40"/>
                    <a:gd name="T12" fmla="*/ 33 w 38"/>
                    <a:gd name="T13" fmla="*/ 4 h 40"/>
                    <a:gd name="T14" fmla="*/ 16 w 38"/>
                    <a:gd name="T15" fmla="*/ 5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16" y="5"/>
                      </a:moveTo>
                      <a:cubicBezTo>
                        <a:pt x="11" y="10"/>
                        <a:pt x="7" y="15"/>
                        <a:pt x="4" y="21"/>
                      </a:cubicBezTo>
                      <a:cubicBezTo>
                        <a:pt x="0" y="26"/>
                        <a:pt x="1" y="34"/>
                        <a:pt x="6" y="38"/>
                      </a:cubicBezTo>
                      <a:cubicBezTo>
                        <a:pt x="9" y="39"/>
                        <a:pt x="11" y="40"/>
                        <a:pt x="13" y="40"/>
                      </a:cubicBezTo>
                      <a:cubicBezTo>
                        <a:pt x="17" y="40"/>
                        <a:pt x="21" y="38"/>
                        <a:pt x="23" y="35"/>
                      </a:cubicBezTo>
                      <a:cubicBezTo>
                        <a:pt x="27" y="30"/>
                        <a:pt x="30" y="26"/>
                        <a:pt x="34" y="22"/>
                      </a:cubicBezTo>
                      <a:cubicBezTo>
                        <a:pt x="38" y="17"/>
                        <a:pt x="38" y="9"/>
                        <a:pt x="33" y="4"/>
                      </a:cubicBezTo>
                      <a:cubicBezTo>
                        <a:pt x="28" y="0"/>
                        <a:pt x="20" y="0"/>
                        <a:pt x="16"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4" name="Freeform 727">
                  <a:extLst>
                    <a:ext uri="{FF2B5EF4-FFF2-40B4-BE49-F238E27FC236}">
                      <a16:creationId xmlns:a16="http://schemas.microsoft.com/office/drawing/2014/main" id="{6B949110-3978-4A59-88E9-46DC0981656A}"/>
                    </a:ext>
                  </a:extLst>
                </p:cNvPr>
                <p:cNvSpPr>
                  <a:spLocks/>
                </p:cNvSpPr>
                <p:nvPr/>
              </p:nvSpPr>
              <p:spPr bwMode="auto">
                <a:xfrm>
                  <a:off x="4923975" y="3161507"/>
                  <a:ext cx="20638" cy="30163"/>
                </a:xfrm>
                <a:custGeom>
                  <a:avLst/>
                  <a:gdLst>
                    <a:gd name="T0" fmla="*/ 28 w 29"/>
                    <a:gd name="T1" fmla="*/ 28 h 43"/>
                    <a:gd name="T2" fmla="*/ 25 w 29"/>
                    <a:gd name="T3" fmla="*/ 11 h 43"/>
                    <a:gd name="T4" fmla="*/ 12 w 29"/>
                    <a:gd name="T5" fmla="*/ 1 h 43"/>
                    <a:gd name="T6" fmla="*/ 1 w 29"/>
                    <a:gd name="T7" fmla="*/ 14 h 43"/>
                    <a:gd name="T8" fmla="*/ 4 w 29"/>
                    <a:gd name="T9" fmla="*/ 33 h 43"/>
                    <a:gd name="T10" fmla="*/ 16 w 29"/>
                    <a:gd name="T11" fmla="*/ 43 h 43"/>
                    <a:gd name="T12" fmla="*/ 18 w 29"/>
                    <a:gd name="T13" fmla="*/ 42 h 43"/>
                    <a:gd name="T14" fmla="*/ 28 w 29"/>
                    <a:gd name="T15" fmla="*/ 28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3">
                      <a:moveTo>
                        <a:pt x="28" y="28"/>
                      </a:moveTo>
                      <a:cubicBezTo>
                        <a:pt x="26" y="23"/>
                        <a:pt x="26" y="17"/>
                        <a:pt x="25" y="11"/>
                      </a:cubicBezTo>
                      <a:cubicBezTo>
                        <a:pt x="24" y="5"/>
                        <a:pt x="18" y="0"/>
                        <a:pt x="12" y="1"/>
                      </a:cubicBezTo>
                      <a:cubicBezTo>
                        <a:pt x="5" y="1"/>
                        <a:pt x="0" y="7"/>
                        <a:pt x="1" y="14"/>
                      </a:cubicBezTo>
                      <a:cubicBezTo>
                        <a:pt x="2" y="20"/>
                        <a:pt x="3" y="27"/>
                        <a:pt x="4" y="33"/>
                      </a:cubicBezTo>
                      <a:cubicBezTo>
                        <a:pt x="5" y="39"/>
                        <a:pt x="10" y="43"/>
                        <a:pt x="16" y="43"/>
                      </a:cubicBezTo>
                      <a:lnTo>
                        <a:pt x="18" y="42"/>
                      </a:lnTo>
                      <a:cubicBezTo>
                        <a:pt x="25" y="41"/>
                        <a:pt x="29" y="34"/>
                        <a:pt x="28"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235" name="Freeform 728">
                  <a:extLst>
                    <a:ext uri="{FF2B5EF4-FFF2-40B4-BE49-F238E27FC236}">
                      <a16:creationId xmlns:a16="http://schemas.microsoft.com/office/drawing/2014/main" id="{A10F6ED9-3323-4DA5-92F9-E4B8D8F7387F}"/>
                    </a:ext>
                  </a:extLst>
                </p:cNvPr>
                <p:cNvSpPr>
                  <a:spLocks/>
                </p:cNvSpPr>
                <p:nvPr/>
              </p:nvSpPr>
              <p:spPr bwMode="auto">
                <a:xfrm>
                  <a:off x="4936675" y="3204369"/>
                  <a:ext cx="26988" cy="28575"/>
                </a:xfrm>
                <a:custGeom>
                  <a:avLst/>
                  <a:gdLst>
                    <a:gd name="T0" fmla="*/ 25 w 38"/>
                    <a:gd name="T1" fmla="*/ 7 h 41"/>
                    <a:gd name="T2" fmla="*/ 8 w 38"/>
                    <a:gd name="T3" fmla="*/ 3 h 41"/>
                    <a:gd name="T4" fmla="*/ 4 w 38"/>
                    <a:gd name="T5" fmla="*/ 20 h 41"/>
                    <a:gd name="T6" fmla="*/ 15 w 38"/>
                    <a:gd name="T7" fmla="*/ 36 h 41"/>
                    <a:gd name="T8" fmla="*/ 24 w 38"/>
                    <a:gd name="T9" fmla="*/ 41 h 41"/>
                    <a:gd name="T10" fmla="*/ 31 w 38"/>
                    <a:gd name="T11" fmla="*/ 38 h 41"/>
                    <a:gd name="T12" fmla="*/ 34 w 38"/>
                    <a:gd name="T13" fmla="*/ 22 h 41"/>
                    <a:gd name="T14" fmla="*/ 25 w 38"/>
                    <a:gd name="T15" fmla="*/ 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25" y="7"/>
                      </a:moveTo>
                      <a:cubicBezTo>
                        <a:pt x="21" y="2"/>
                        <a:pt x="14" y="0"/>
                        <a:pt x="8" y="3"/>
                      </a:cubicBezTo>
                      <a:cubicBezTo>
                        <a:pt x="2" y="6"/>
                        <a:pt x="0" y="14"/>
                        <a:pt x="4" y="20"/>
                      </a:cubicBezTo>
                      <a:cubicBezTo>
                        <a:pt x="7" y="25"/>
                        <a:pt x="11" y="31"/>
                        <a:pt x="15" y="36"/>
                      </a:cubicBezTo>
                      <a:cubicBezTo>
                        <a:pt x="17" y="39"/>
                        <a:pt x="21" y="41"/>
                        <a:pt x="24" y="41"/>
                      </a:cubicBezTo>
                      <a:cubicBezTo>
                        <a:pt x="27" y="41"/>
                        <a:pt x="29" y="40"/>
                        <a:pt x="31" y="38"/>
                      </a:cubicBezTo>
                      <a:cubicBezTo>
                        <a:pt x="37" y="34"/>
                        <a:pt x="38" y="27"/>
                        <a:pt x="34" y="22"/>
                      </a:cubicBezTo>
                      <a:cubicBezTo>
                        <a:pt x="31" y="17"/>
                        <a:pt x="28" y="12"/>
                        <a:pt x="2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209" name="Freeform: Shape 208">
                <a:extLst>
                  <a:ext uri="{FF2B5EF4-FFF2-40B4-BE49-F238E27FC236}">
                    <a16:creationId xmlns:a16="http://schemas.microsoft.com/office/drawing/2014/main" id="{D852EABF-9426-4AAD-ABF7-1ED4072118B5}"/>
                  </a:ext>
                </a:extLst>
              </p:cNvPr>
              <p:cNvSpPr/>
              <p:nvPr/>
            </p:nvSpPr>
            <p:spPr>
              <a:xfrm>
                <a:off x="3348559" y="1394507"/>
                <a:ext cx="2618913" cy="1653709"/>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rtlCol="0" anchor="t"/>
              <a:lstStyle/>
              <a:p>
                <a:pPr algn="ctr"/>
                <a:endParaRPr lang="en-US" sz="2000" b="1" dirty="0">
                  <a:latin typeface="Merriweather" panose="020B0604020202020204" charset="0"/>
                </a:endParaRPr>
              </a:p>
              <a:p>
                <a:pPr algn="ctr"/>
                <a:r>
                  <a:rPr lang="en-US" sz="2000" b="1" dirty="0">
                    <a:latin typeface="Merriweather" panose="020B0604020202020204" charset="0"/>
                  </a:rPr>
                  <a:t>Decision </a:t>
                </a:r>
              </a:p>
              <a:p>
                <a:pPr algn="ctr"/>
                <a:r>
                  <a:rPr lang="en-US" sz="2000" b="1" dirty="0">
                    <a:latin typeface="Merriweather" panose="020B0604020202020204" charset="0"/>
                  </a:rPr>
                  <a:t>Tree</a:t>
                </a:r>
              </a:p>
            </p:txBody>
          </p:sp>
        </p:grpSp>
      </p:grpSp>
      <p:cxnSp>
        <p:nvCxnSpPr>
          <p:cNvPr id="117" name="Straight Connector 116">
            <a:extLst>
              <a:ext uri="{FF2B5EF4-FFF2-40B4-BE49-F238E27FC236}">
                <a16:creationId xmlns:a16="http://schemas.microsoft.com/office/drawing/2014/main" id="{4882B43F-DA39-4D3D-90D5-5758C6980880}"/>
              </a:ext>
            </a:extLst>
          </p:cNvPr>
          <p:cNvCxnSpPr>
            <a:cxnSpLocks/>
          </p:cNvCxnSpPr>
          <p:nvPr/>
        </p:nvCxnSpPr>
        <p:spPr>
          <a:xfrm>
            <a:off x="2556444" y="2838008"/>
            <a:ext cx="1964185" cy="0"/>
          </a:xfrm>
          <a:prstGeom prst="line">
            <a:avLst/>
          </a:prstGeom>
          <a:ln>
            <a:gradFill flip="none" rotWithShape="1">
              <a:gsLst>
                <a:gs pos="15000">
                  <a:schemeClr val="accent1">
                    <a:lumMod val="5000"/>
                    <a:lumOff val="95000"/>
                  </a:schemeClr>
                </a:gs>
                <a:gs pos="50000">
                  <a:schemeClr val="accent1"/>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8229394-8A8C-424B-A63A-81C03178223A}"/>
              </a:ext>
            </a:extLst>
          </p:cNvPr>
          <p:cNvCxnSpPr>
            <a:cxnSpLocks/>
          </p:cNvCxnSpPr>
          <p:nvPr/>
        </p:nvCxnSpPr>
        <p:spPr>
          <a:xfrm>
            <a:off x="2596027" y="3196721"/>
            <a:ext cx="1964185" cy="0"/>
          </a:xfrm>
          <a:prstGeom prst="line">
            <a:avLst/>
          </a:prstGeom>
          <a:ln>
            <a:gradFill flip="none" rotWithShape="1">
              <a:gsLst>
                <a:gs pos="15000">
                  <a:schemeClr val="accent1">
                    <a:lumMod val="5000"/>
                    <a:lumOff val="95000"/>
                  </a:schemeClr>
                </a:gs>
                <a:gs pos="50000">
                  <a:schemeClr val="accent1"/>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9B80879-727C-4DBF-ABBF-86BF6A8DA588}"/>
              </a:ext>
            </a:extLst>
          </p:cNvPr>
          <p:cNvCxnSpPr>
            <a:cxnSpLocks/>
          </p:cNvCxnSpPr>
          <p:nvPr/>
        </p:nvCxnSpPr>
        <p:spPr>
          <a:xfrm>
            <a:off x="2610151" y="3638713"/>
            <a:ext cx="1964185" cy="0"/>
          </a:xfrm>
          <a:prstGeom prst="line">
            <a:avLst/>
          </a:prstGeom>
          <a:ln>
            <a:gradFill flip="none" rotWithShape="1">
              <a:gsLst>
                <a:gs pos="15000">
                  <a:schemeClr val="accent1">
                    <a:lumMod val="5000"/>
                    <a:lumOff val="95000"/>
                  </a:schemeClr>
                </a:gs>
                <a:gs pos="50000">
                  <a:schemeClr val="accent1"/>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788D997-D14D-4615-947B-F305D46F2F2B}"/>
              </a:ext>
            </a:extLst>
          </p:cNvPr>
          <p:cNvGrpSpPr/>
          <p:nvPr/>
        </p:nvGrpSpPr>
        <p:grpSpPr>
          <a:xfrm>
            <a:off x="4464236" y="776848"/>
            <a:ext cx="2340211" cy="3776070"/>
            <a:chOff x="6286674" y="1394506"/>
            <a:chExt cx="2618913" cy="4225772"/>
          </a:xfrm>
        </p:grpSpPr>
        <p:sp>
          <p:nvSpPr>
            <p:cNvPr id="75" name="Rectangle: Rounded Corners 74">
              <a:extLst>
                <a:ext uri="{FF2B5EF4-FFF2-40B4-BE49-F238E27FC236}">
                  <a16:creationId xmlns:a16="http://schemas.microsoft.com/office/drawing/2014/main" id="{BEF7E922-5223-4D2E-A1F1-30A23197F6DA}"/>
                </a:ext>
              </a:extLst>
            </p:cNvPr>
            <p:cNvSpPr/>
            <p:nvPr/>
          </p:nvSpPr>
          <p:spPr>
            <a:xfrm>
              <a:off x="6313815" y="1440115"/>
              <a:ext cx="2562381" cy="4134553"/>
            </a:xfrm>
            <a:prstGeom prst="roundRect">
              <a:avLst>
                <a:gd name="adj" fmla="val 4802"/>
              </a:avLst>
            </a:prstGeom>
            <a:solidFill>
              <a:schemeClr val="accent2"/>
            </a:solidFill>
            <a:ln>
              <a:noFill/>
            </a:ln>
            <a:effectLst>
              <a:outerShdw blurRad="177800" sx="106000" sy="10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Freeform: Shape 76">
              <a:extLst>
                <a:ext uri="{FF2B5EF4-FFF2-40B4-BE49-F238E27FC236}">
                  <a16:creationId xmlns:a16="http://schemas.microsoft.com/office/drawing/2014/main" id="{F5D3999C-2308-406C-813B-35A60990462D}"/>
                </a:ext>
              </a:extLst>
            </p:cNvPr>
            <p:cNvSpPr/>
            <p:nvPr/>
          </p:nvSpPr>
          <p:spPr>
            <a:xfrm>
              <a:off x="6286674" y="2872057"/>
              <a:ext cx="2618913" cy="2748221"/>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TextBox 82">
              <a:extLst>
                <a:ext uri="{FF2B5EF4-FFF2-40B4-BE49-F238E27FC236}">
                  <a16:creationId xmlns:a16="http://schemas.microsoft.com/office/drawing/2014/main" id="{582A655E-F569-4412-AF22-2BCEF705B20C}"/>
                </a:ext>
              </a:extLst>
            </p:cNvPr>
            <p:cNvSpPr txBox="1"/>
            <p:nvPr/>
          </p:nvSpPr>
          <p:spPr>
            <a:xfrm>
              <a:off x="6484625" y="3893516"/>
              <a:ext cx="2223012" cy="309988"/>
            </a:xfrm>
            <a:prstGeom prst="rect">
              <a:avLst/>
            </a:prstGeom>
            <a:noFill/>
          </p:spPr>
          <p:txBody>
            <a:bodyPr wrap="none" rtlCol="0" anchor="ctr">
              <a:spAutoFit/>
            </a:bodyPr>
            <a:lstStyle>
              <a:defPPr>
                <a:defRPr lang="en-US"/>
              </a:defPPr>
              <a:lvl1pPr algn="ctr"/>
            </a:lstStyle>
            <a:p>
              <a:r>
                <a:rPr lang="en-US" sz="1200" b="1" dirty="0">
                  <a:latin typeface="Merriweather" panose="020B0604020202020204" charset="0"/>
                </a:rPr>
                <a:t>R Squared Score : </a:t>
              </a:r>
              <a:r>
                <a:rPr lang="en-US" sz="1200" dirty="0">
                  <a:latin typeface="Merriweather" panose="020B0604020202020204" charset="0"/>
                </a:rPr>
                <a:t>0.806</a:t>
              </a:r>
            </a:p>
          </p:txBody>
        </p:sp>
        <p:sp>
          <p:nvSpPr>
            <p:cNvPr id="85" name="TextBox 84">
              <a:extLst>
                <a:ext uri="{FF2B5EF4-FFF2-40B4-BE49-F238E27FC236}">
                  <a16:creationId xmlns:a16="http://schemas.microsoft.com/office/drawing/2014/main" id="{FA4E9855-4712-4A10-9F30-31C6409735EA}"/>
                </a:ext>
              </a:extLst>
            </p:cNvPr>
            <p:cNvSpPr txBox="1"/>
            <p:nvPr/>
          </p:nvSpPr>
          <p:spPr>
            <a:xfrm>
              <a:off x="6427541" y="4316295"/>
              <a:ext cx="2337179" cy="516646"/>
            </a:xfrm>
            <a:prstGeom prst="rect">
              <a:avLst/>
            </a:prstGeom>
            <a:noFill/>
          </p:spPr>
          <p:txBody>
            <a:bodyPr wrap="square" rtlCol="0" anchor="ctr">
              <a:spAutoFit/>
            </a:bodyPr>
            <a:lstStyle>
              <a:defPPr>
                <a:defRPr lang="en-US"/>
              </a:defPPr>
              <a:lvl1pPr algn="ctr">
                <a:defRPr sz="1400"/>
              </a:lvl1pPr>
            </a:lstStyle>
            <a:p>
              <a:r>
                <a:rPr lang="en-US" sz="1200" b="1" dirty="0">
                  <a:latin typeface="Merriweather" panose="020B0604020202020204" charset="0"/>
                </a:rPr>
                <a:t>Mean Squared Error: </a:t>
              </a:r>
              <a:r>
                <a:rPr lang="en-US" sz="1200" dirty="0">
                  <a:latin typeface="Merriweather" panose="020B0604020202020204" charset="0"/>
                </a:rPr>
                <a:t>0.038</a:t>
              </a:r>
              <a:endParaRPr lang="en-US" sz="1200" dirty="0"/>
            </a:p>
          </p:txBody>
        </p:sp>
        <p:cxnSp>
          <p:nvCxnSpPr>
            <p:cNvPr id="86" name="Straight Connector 85">
              <a:extLst>
                <a:ext uri="{FF2B5EF4-FFF2-40B4-BE49-F238E27FC236}">
                  <a16:creationId xmlns:a16="http://schemas.microsoft.com/office/drawing/2014/main" id="{830E0FB5-23F1-4B6F-BD01-8939FC39975A}"/>
                </a:ext>
              </a:extLst>
            </p:cNvPr>
            <p:cNvCxnSpPr>
              <a:cxnSpLocks/>
            </p:cNvCxnSpPr>
            <p:nvPr/>
          </p:nvCxnSpPr>
          <p:spPr>
            <a:xfrm>
              <a:off x="6286674" y="3839315"/>
              <a:ext cx="2618913" cy="0"/>
            </a:xfrm>
            <a:prstGeom prst="line">
              <a:avLst/>
            </a:prstGeom>
            <a:ln>
              <a:gradFill flip="none" rotWithShape="1">
                <a:gsLst>
                  <a:gs pos="15000">
                    <a:schemeClr val="accent1">
                      <a:lumMod val="5000"/>
                      <a:lumOff val="95000"/>
                    </a:schemeClr>
                  </a:gs>
                  <a:gs pos="50000">
                    <a:schemeClr val="accent2"/>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709A8BE-2EB6-4E9B-8308-FE0C2ACAC987}"/>
                </a:ext>
              </a:extLst>
            </p:cNvPr>
            <p:cNvCxnSpPr>
              <a:cxnSpLocks/>
            </p:cNvCxnSpPr>
            <p:nvPr/>
          </p:nvCxnSpPr>
          <p:spPr>
            <a:xfrm>
              <a:off x="6286674" y="4257702"/>
              <a:ext cx="2618913" cy="0"/>
            </a:xfrm>
            <a:prstGeom prst="line">
              <a:avLst/>
            </a:prstGeom>
            <a:ln>
              <a:gradFill flip="none" rotWithShape="1">
                <a:gsLst>
                  <a:gs pos="15000">
                    <a:schemeClr val="accent1">
                      <a:lumMod val="5000"/>
                      <a:lumOff val="95000"/>
                    </a:schemeClr>
                  </a:gs>
                  <a:gs pos="50000">
                    <a:schemeClr val="accent2"/>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651E649-D88A-496F-B310-2DE07B3DE003}"/>
                </a:ext>
              </a:extLst>
            </p:cNvPr>
            <p:cNvCxnSpPr>
              <a:cxnSpLocks/>
            </p:cNvCxnSpPr>
            <p:nvPr/>
          </p:nvCxnSpPr>
          <p:spPr>
            <a:xfrm>
              <a:off x="6286674" y="4891532"/>
              <a:ext cx="2618913" cy="0"/>
            </a:xfrm>
            <a:prstGeom prst="line">
              <a:avLst/>
            </a:prstGeom>
            <a:ln>
              <a:gradFill flip="none" rotWithShape="1">
                <a:gsLst>
                  <a:gs pos="15000">
                    <a:schemeClr val="accent1">
                      <a:lumMod val="5000"/>
                      <a:lumOff val="95000"/>
                    </a:schemeClr>
                  </a:gs>
                  <a:gs pos="50000">
                    <a:schemeClr val="accent2"/>
                  </a:gs>
                  <a:gs pos="85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2592CB-6BC2-433C-A396-1C7F1C07FA1D}"/>
                </a:ext>
              </a:extLst>
            </p:cNvPr>
            <p:cNvGrpSpPr/>
            <p:nvPr/>
          </p:nvGrpSpPr>
          <p:grpSpPr>
            <a:xfrm>
              <a:off x="6286674" y="1394506"/>
              <a:ext cx="2618913" cy="1886973"/>
              <a:chOff x="6286674" y="1394506"/>
              <a:chExt cx="2618913" cy="1886973"/>
            </a:xfrm>
          </p:grpSpPr>
          <p:sp>
            <p:nvSpPr>
              <p:cNvPr id="169" name="Freeform: Shape 168">
                <a:extLst>
                  <a:ext uri="{FF2B5EF4-FFF2-40B4-BE49-F238E27FC236}">
                    <a16:creationId xmlns:a16="http://schemas.microsoft.com/office/drawing/2014/main" id="{24325162-59BD-44C3-8B1F-50574B87D33C}"/>
                  </a:ext>
                </a:extLst>
              </p:cNvPr>
              <p:cNvSpPr/>
              <p:nvPr/>
            </p:nvSpPr>
            <p:spPr>
              <a:xfrm>
                <a:off x="6286674" y="2797259"/>
                <a:ext cx="2618913" cy="484220"/>
              </a:xfrm>
              <a:custGeom>
                <a:avLst/>
                <a:gdLst>
                  <a:gd name="connsiteX0" fmla="*/ 304211 w 2618913"/>
                  <a:gd name="connsiteY0" fmla="*/ 0 h 484220"/>
                  <a:gd name="connsiteX1" fmla="*/ 423617 w 2618913"/>
                  <a:gd name="connsiteY1" fmla="*/ 7193 h 484220"/>
                  <a:gd name="connsiteX2" fmla="*/ 636393 w 2618913"/>
                  <a:gd name="connsiteY2" fmla="*/ 49449 h 484220"/>
                  <a:gd name="connsiteX3" fmla="*/ 859943 w 2618913"/>
                  <a:gd name="connsiteY3" fmla="*/ 116879 h 484220"/>
                  <a:gd name="connsiteX4" fmla="*/ 973962 w 2618913"/>
                  <a:gd name="connsiteY4" fmla="*/ 153740 h 484220"/>
                  <a:gd name="connsiteX5" fmla="*/ 1087981 w 2618913"/>
                  <a:gd name="connsiteY5" fmla="*/ 187905 h 484220"/>
                  <a:gd name="connsiteX6" fmla="*/ 1315122 w 2618913"/>
                  <a:gd name="connsiteY6" fmla="*/ 232858 h 484220"/>
                  <a:gd name="connsiteX7" fmla="*/ 1535081 w 2618913"/>
                  <a:gd name="connsiteY7" fmla="*/ 231959 h 484220"/>
                  <a:gd name="connsiteX8" fmla="*/ 1588948 w 2618913"/>
                  <a:gd name="connsiteY8" fmla="*/ 222069 h 484220"/>
                  <a:gd name="connsiteX9" fmla="*/ 1649998 w 2618913"/>
                  <a:gd name="connsiteY9" fmla="*/ 209482 h 484220"/>
                  <a:gd name="connsiteX10" fmla="*/ 1769404 w 2618913"/>
                  <a:gd name="connsiteY10" fmla="*/ 186106 h 484220"/>
                  <a:gd name="connsiteX11" fmla="*/ 1999238 w 2618913"/>
                  <a:gd name="connsiteY11" fmla="*/ 147447 h 484220"/>
                  <a:gd name="connsiteX12" fmla="*/ 2212912 w 2618913"/>
                  <a:gd name="connsiteY12" fmla="*/ 128566 h 484220"/>
                  <a:gd name="connsiteX13" fmla="*/ 2400550 w 2618913"/>
                  <a:gd name="connsiteY13" fmla="*/ 144750 h 484220"/>
                  <a:gd name="connsiteX14" fmla="*/ 2536117 w 2618913"/>
                  <a:gd name="connsiteY14" fmla="*/ 196895 h 484220"/>
                  <a:gd name="connsiteX15" fmla="*/ 2611531 w 2618913"/>
                  <a:gd name="connsiteY15" fmla="*/ 245445 h 484220"/>
                  <a:gd name="connsiteX16" fmla="*/ 2618913 w 2618913"/>
                  <a:gd name="connsiteY16" fmla="*/ 250957 h 484220"/>
                  <a:gd name="connsiteX17" fmla="*/ 2618913 w 2618913"/>
                  <a:gd name="connsiteY17" fmla="*/ 260754 h 484220"/>
                  <a:gd name="connsiteX18" fmla="*/ 2606144 w 2618913"/>
                  <a:gd name="connsiteY18" fmla="*/ 258032 h 484220"/>
                  <a:gd name="connsiteX19" fmla="*/ 2520854 w 2618913"/>
                  <a:gd name="connsiteY19" fmla="*/ 243647 h 484220"/>
                  <a:gd name="connsiteX20" fmla="*/ 2392470 w 2618913"/>
                  <a:gd name="connsiteY20" fmla="*/ 240050 h 484220"/>
                  <a:gd name="connsiteX21" fmla="*/ 2231766 w 2618913"/>
                  <a:gd name="connsiteY21" fmla="*/ 270619 h 484220"/>
                  <a:gd name="connsiteX22" fmla="*/ 2040537 w 2618913"/>
                  <a:gd name="connsiteY22" fmla="*/ 329058 h 484220"/>
                  <a:gd name="connsiteX23" fmla="*/ 1821476 w 2618913"/>
                  <a:gd name="connsiteY23" fmla="*/ 398286 h 484220"/>
                  <a:gd name="connsiteX24" fmla="*/ 1704763 w 2618913"/>
                  <a:gd name="connsiteY24" fmla="*/ 433349 h 484220"/>
                  <a:gd name="connsiteX25" fmla="*/ 1644611 w 2618913"/>
                  <a:gd name="connsiteY25" fmla="*/ 451330 h 484220"/>
                  <a:gd name="connsiteX26" fmla="*/ 1575481 w 2618913"/>
                  <a:gd name="connsiteY26" fmla="*/ 467514 h 484220"/>
                  <a:gd name="connsiteX27" fmla="*/ 1288189 w 2618913"/>
                  <a:gd name="connsiteY27" fmla="*/ 478302 h 484220"/>
                  <a:gd name="connsiteX28" fmla="*/ 1017954 w 2618913"/>
                  <a:gd name="connsiteY28" fmla="*/ 416267 h 484220"/>
                  <a:gd name="connsiteX29" fmla="*/ 895854 w 2618913"/>
                  <a:gd name="connsiteY29" fmla="*/ 370415 h 484220"/>
                  <a:gd name="connsiteX30" fmla="*/ 780937 w 2618913"/>
                  <a:gd name="connsiteY30" fmla="*/ 320966 h 484220"/>
                  <a:gd name="connsiteX31" fmla="*/ 574445 w 2618913"/>
                  <a:gd name="connsiteY31" fmla="*/ 223867 h 484220"/>
                  <a:gd name="connsiteX32" fmla="*/ 391296 w 2618913"/>
                  <a:gd name="connsiteY32" fmla="*/ 145649 h 484220"/>
                  <a:gd name="connsiteX33" fmla="*/ 232387 w 2618913"/>
                  <a:gd name="connsiteY33" fmla="*/ 97099 h 484220"/>
                  <a:gd name="connsiteX34" fmla="*/ 103106 w 2618913"/>
                  <a:gd name="connsiteY34" fmla="*/ 78219 h 484220"/>
                  <a:gd name="connsiteX35" fmla="*/ 16918 w 2618913"/>
                  <a:gd name="connsiteY35" fmla="*/ 75522 h 484220"/>
                  <a:gd name="connsiteX36" fmla="*/ 0 w 2618913"/>
                  <a:gd name="connsiteY36" fmla="*/ 75847 h 484220"/>
                  <a:gd name="connsiteX37" fmla="*/ 0 w 2618913"/>
                  <a:gd name="connsiteY37" fmla="*/ 68854 h 484220"/>
                  <a:gd name="connsiteX38" fmla="*/ 13327 w 2618913"/>
                  <a:gd name="connsiteY38" fmla="*/ 62036 h 484220"/>
                  <a:gd name="connsiteX39" fmla="*/ 48340 w 2618913"/>
                  <a:gd name="connsiteY39" fmla="*/ 46751 h 484220"/>
                  <a:gd name="connsiteX40" fmla="*/ 97719 w 2618913"/>
                  <a:gd name="connsiteY40" fmla="*/ 28770 h 484220"/>
                  <a:gd name="connsiteX41" fmla="*/ 237774 w 2618913"/>
                  <a:gd name="connsiteY41" fmla="*/ 2697 h 484220"/>
                  <a:gd name="connsiteX42" fmla="*/ 304211 w 2618913"/>
                  <a:gd name="connsiteY42" fmla="*/ 0 h 48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8913" h="484220">
                    <a:moveTo>
                      <a:pt x="304211" y="0"/>
                    </a:moveTo>
                    <a:cubicBezTo>
                      <a:pt x="341918" y="0"/>
                      <a:pt x="382318" y="2697"/>
                      <a:pt x="423617" y="7193"/>
                    </a:cubicBezTo>
                    <a:cubicBezTo>
                      <a:pt x="490951" y="15284"/>
                      <a:pt x="562774" y="30568"/>
                      <a:pt x="636393" y="49449"/>
                    </a:cubicBezTo>
                    <a:cubicBezTo>
                      <a:pt x="709114" y="69228"/>
                      <a:pt x="784528" y="92604"/>
                      <a:pt x="859943" y="116879"/>
                    </a:cubicBezTo>
                    <a:cubicBezTo>
                      <a:pt x="897650" y="129465"/>
                      <a:pt x="935357" y="141153"/>
                      <a:pt x="973962" y="153740"/>
                    </a:cubicBezTo>
                    <a:cubicBezTo>
                      <a:pt x="1011669" y="165428"/>
                      <a:pt x="1050274" y="177116"/>
                      <a:pt x="1087981" y="187905"/>
                    </a:cubicBezTo>
                    <a:cubicBezTo>
                      <a:pt x="1164294" y="207684"/>
                      <a:pt x="1239708" y="225665"/>
                      <a:pt x="1315122" y="232858"/>
                    </a:cubicBezTo>
                    <a:cubicBezTo>
                      <a:pt x="1389639" y="241848"/>
                      <a:pt x="1463258" y="240949"/>
                      <a:pt x="1535081" y="231959"/>
                    </a:cubicBezTo>
                    <a:cubicBezTo>
                      <a:pt x="1553037" y="228363"/>
                      <a:pt x="1570992" y="224766"/>
                      <a:pt x="1588948" y="222069"/>
                    </a:cubicBezTo>
                    <a:cubicBezTo>
                      <a:pt x="1608700" y="217574"/>
                      <a:pt x="1629349" y="213977"/>
                      <a:pt x="1649998" y="209482"/>
                    </a:cubicBezTo>
                    <a:cubicBezTo>
                      <a:pt x="1690398" y="201391"/>
                      <a:pt x="1729901" y="193299"/>
                      <a:pt x="1769404" y="186106"/>
                    </a:cubicBezTo>
                    <a:cubicBezTo>
                      <a:pt x="1847512" y="171721"/>
                      <a:pt x="1924722" y="158235"/>
                      <a:pt x="1999238" y="147447"/>
                    </a:cubicBezTo>
                    <a:cubicBezTo>
                      <a:pt x="2072857" y="137557"/>
                      <a:pt x="2144680" y="129465"/>
                      <a:pt x="2212912" y="128566"/>
                    </a:cubicBezTo>
                    <a:cubicBezTo>
                      <a:pt x="2281144" y="127667"/>
                      <a:pt x="2345785" y="132163"/>
                      <a:pt x="2400550" y="144750"/>
                    </a:cubicBezTo>
                    <a:cubicBezTo>
                      <a:pt x="2456213" y="159135"/>
                      <a:pt x="2501103" y="178015"/>
                      <a:pt x="2536117" y="196895"/>
                    </a:cubicBezTo>
                    <a:cubicBezTo>
                      <a:pt x="2570233" y="215776"/>
                      <a:pt x="2595371" y="232858"/>
                      <a:pt x="2611531" y="245445"/>
                    </a:cubicBezTo>
                    <a:lnTo>
                      <a:pt x="2618913" y="250957"/>
                    </a:lnTo>
                    <a:lnTo>
                      <a:pt x="2618913" y="260754"/>
                    </a:lnTo>
                    <a:lnTo>
                      <a:pt x="2606144" y="258032"/>
                    </a:lnTo>
                    <a:cubicBezTo>
                      <a:pt x="2586393" y="253536"/>
                      <a:pt x="2556766" y="249041"/>
                      <a:pt x="2520854" y="243647"/>
                    </a:cubicBezTo>
                    <a:cubicBezTo>
                      <a:pt x="2484045" y="239151"/>
                      <a:pt x="2440951" y="237353"/>
                      <a:pt x="2392470" y="240050"/>
                    </a:cubicBezTo>
                    <a:cubicBezTo>
                      <a:pt x="2343990" y="243647"/>
                      <a:pt x="2291020" y="254435"/>
                      <a:pt x="2231766" y="270619"/>
                    </a:cubicBezTo>
                    <a:cubicBezTo>
                      <a:pt x="2173409" y="285903"/>
                      <a:pt x="2108769" y="306581"/>
                      <a:pt x="2040537" y="329058"/>
                    </a:cubicBezTo>
                    <a:cubicBezTo>
                      <a:pt x="1971407" y="350635"/>
                      <a:pt x="1897788" y="374910"/>
                      <a:pt x="1821476" y="398286"/>
                    </a:cubicBezTo>
                    <a:cubicBezTo>
                      <a:pt x="1782871" y="410873"/>
                      <a:pt x="1744266" y="422560"/>
                      <a:pt x="1704763" y="433349"/>
                    </a:cubicBezTo>
                    <a:cubicBezTo>
                      <a:pt x="1685012" y="439643"/>
                      <a:pt x="1664363" y="445037"/>
                      <a:pt x="1644611" y="451330"/>
                    </a:cubicBezTo>
                    <a:cubicBezTo>
                      <a:pt x="1622166" y="456725"/>
                      <a:pt x="1598824" y="462119"/>
                      <a:pt x="1575481" y="467514"/>
                    </a:cubicBezTo>
                    <a:cubicBezTo>
                      <a:pt x="1481213" y="486394"/>
                      <a:pt x="1382456" y="488192"/>
                      <a:pt x="1288189" y="478302"/>
                    </a:cubicBezTo>
                    <a:cubicBezTo>
                      <a:pt x="1193023" y="467514"/>
                      <a:pt x="1102346" y="445037"/>
                      <a:pt x="1017954" y="416267"/>
                    </a:cubicBezTo>
                    <a:cubicBezTo>
                      <a:pt x="975758" y="402781"/>
                      <a:pt x="935357" y="386598"/>
                      <a:pt x="895854" y="370415"/>
                    </a:cubicBezTo>
                    <a:cubicBezTo>
                      <a:pt x="856351" y="354232"/>
                      <a:pt x="817746" y="338048"/>
                      <a:pt x="780937" y="320966"/>
                    </a:cubicBezTo>
                    <a:cubicBezTo>
                      <a:pt x="707318" y="287701"/>
                      <a:pt x="639086" y="253536"/>
                      <a:pt x="574445" y="223867"/>
                    </a:cubicBezTo>
                    <a:cubicBezTo>
                      <a:pt x="508907" y="193299"/>
                      <a:pt x="448755" y="167226"/>
                      <a:pt x="391296" y="145649"/>
                    </a:cubicBezTo>
                    <a:cubicBezTo>
                      <a:pt x="333838" y="124071"/>
                      <a:pt x="280868" y="108787"/>
                      <a:pt x="232387" y="97099"/>
                    </a:cubicBezTo>
                    <a:cubicBezTo>
                      <a:pt x="183907" y="86310"/>
                      <a:pt x="139915" y="80916"/>
                      <a:pt x="103106" y="78219"/>
                    </a:cubicBezTo>
                    <a:cubicBezTo>
                      <a:pt x="67194" y="75522"/>
                      <a:pt x="37567" y="73723"/>
                      <a:pt x="16918" y="75522"/>
                    </a:cubicBezTo>
                    <a:lnTo>
                      <a:pt x="0" y="75847"/>
                    </a:lnTo>
                    <a:lnTo>
                      <a:pt x="0" y="68854"/>
                    </a:lnTo>
                    <a:lnTo>
                      <a:pt x="13327" y="62036"/>
                    </a:lnTo>
                    <a:cubicBezTo>
                      <a:pt x="23202" y="57540"/>
                      <a:pt x="33976" y="51247"/>
                      <a:pt x="48340" y="46751"/>
                    </a:cubicBezTo>
                    <a:cubicBezTo>
                      <a:pt x="62705" y="41357"/>
                      <a:pt x="78865" y="33266"/>
                      <a:pt x="97719" y="28770"/>
                    </a:cubicBezTo>
                    <a:cubicBezTo>
                      <a:pt x="135426" y="17082"/>
                      <a:pt x="182111" y="8092"/>
                      <a:pt x="237774" y="2697"/>
                    </a:cubicBezTo>
                    <a:cubicBezTo>
                      <a:pt x="259321" y="899"/>
                      <a:pt x="280868" y="0"/>
                      <a:pt x="304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1" name="Freeform: Shape 170">
                <a:extLst>
                  <a:ext uri="{FF2B5EF4-FFF2-40B4-BE49-F238E27FC236}">
                    <a16:creationId xmlns:a16="http://schemas.microsoft.com/office/drawing/2014/main" id="{FFEEAEC2-F167-42F4-A7B9-009FDA7F46D8}"/>
                  </a:ext>
                </a:extLst>
              </p:cNvPr>
              <p:cNvSpPr/>
              <p:nvPr/>
            </p:nvSpPr>
            <p:spPr>
              <a:xfrm>
                <a:off x="6286674" y="2933791"/>
                <a:ext cx="636075" cy="220714"/>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2" name="Freeform 11">
                <a:extLst>
                  <a:ext uri="{FF2B5EF4-FFF2-40B4-BE49-F238E27FC236}">
                    <a16:creationId xmlns:a16="http://schemas.microsoft.com/office/drawing/2014/main" id="{FDAFB295-AB5E-4EB4-9A46-03CD88358853}"/>
                  </a:ext>
                </a:extLst>
              </p:cNvPr>
              <p:cNvSpPr>
                <a:spLocks/>
              </p:cNvSpPr>
              <p:nvPr/>
            </p:nvSpPr>
            <p:spPr bwMode="auto">
              <a:xfrm>
                <a:off x="6732562" y="2663479"/>
                <a:ext cx="2102175" cy="302296"/>
              </a:xfrm>
              <a:custGeom>
                <a:avLst/>
                <a:gdLst>
                  <a:gd name="T0" fmla="*/ 1690 w 2341"/>
                  <a:gd name="T1" fmla="*/ 0 h 337"/>
                  <a:gd name="T2" fmla="*/ 945 w 2341"/>
                  <a:gd name="T3" fmla="*/ 121 h 337"/>
                  <a:gd name="T4" fmla="*/ 945 w 2341"/>
                  <a:gd name="T5" fmla="*/ 121 h 337"/>
                  <a:gd name="T6" fmla="*/ 627 w 2341"/>
                  <a:gd name="T7" fmla="*/ 85 h 337"/>
                  <a:gd name="T8" fmla="*/ 627 w 2341"/>
                  <a:gd name="T9" fmla="*/ 85 h 337"/>
                  <a:gd name="T10" fmla="*/ 0 w 2341"/>
                  <a:gd name="T11" fmla="*/ 101 h 337"/>
                  <a:gd name="T12" fmla="*/ 0 w 2341"/>
                  <a:gd name="T13" fmla="*/ 101 h 337"/>
                  <a:gd name="T14" fmla="*/ 1027 w 2341"/>
                  <a:gd name="T15" fmla="*/ 335 h 337"/>
                  <a:gd name="T16" fmla="*/ 1027 w 2341"/>
                  <a:gd name="T17" fmla="*/ 335 h 337"/>
                  <a:gd name="T18" fmla="*/ 1533 w 2341"/>
                  <a:gd name="T19" fmla="*/ 271 h 337"/>
                  <a:gd name="T20" fmla="*/ 1533 w 2341"/>
                  <a:gd name="T21" fmla="*/ 271 h 337"/>
                  <a:gd name="T22" fmla="*/ 2341 w 2341"/>
                  <a:gd name="T23" fmla="*/ 311 h 337"/>
                  <a:gd name="T24" fmla="*/ 2341 w 2341"/>
                  <a:gd name="T25" fmla="*/ 311 h 337"/>
                  <a:gd name="T26" fmla="*/ 1701 w 2341"/>
                  <a:gd name="T27" fmla="*/ 0 h 337"/>
                  <a:gd name="T28" fmla="*/ 1701 w 2341"/>
                  <a:gd name="T29" fmla="*/ 0 h 337"/>
                  <a:gd name="T30" fmla="*/ 1690 w 2341"/>
                  <a:gd name="T3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1" h="337">
                    <a:moveTo>
                      <a:pt x="1690" y="0"/>
                    </a:moveTo>
                    <a:cubicBezTo>
                      <a:pt x="1336" y="7"/>
                      <a:pt x="1299" y="114"/>
                      <a:pt x="945" y="121"/>
                    </a:cubicBezTo>
                    <a:lnTo>
                      <a:pt x="945" y="121"/>
                    </a:lnTo>
                    <a:cubicBezTo>
                      <a:pt x="816" y="123"/>
                      <a:pt x="720" y="104"/>
                      <a:pt x="627" y="85"/>
                    </a:cubicBezTo>
                    <a:lnTo>
                      <a:pt x="627" y="85"/>
                    </a:lnTo>
                    <a:cubicBezTo>
                      <a:pt x="464" y="52"/>
                      <a:pt x="310" y="19"/>
                      <a:pt x="0" y="101"/>
                    </a:cubicBezTo>
                    <a:lnTo>
                      <a:pt x="0" y="101"/>
                    </a:lnTo>
                    <a:cubicBezTo>
                      <a:pt x="415" y="129"/>
                      <a:pt x="652" y="331"/>
                      <a:pt x="1027" y="335"/>
                    </a:cubicBezTo>
                    <a:lnTo>
                      <a:pt x="1027" y="335"/>
                    </a:lnTo>
                    <a:cubicBezTo>
                      <a:pt x="1230" y="337"/>
                      <a:pt x="1390" y="304"/>
                      <a:pt x="1533" y="271"/>
                    </a:cubicBezTo>
                    <a:lnTo>
                      <a:pt x="1533" y="271"/>
                    </a:lnTo>
                    <a:cubicBezTo>
                      <a:pt x="1799" y="210"/>
                      <a:pt x="2009" y="149"/>
                      <a:pt x="2341" y="311"/>
                    </a:cubicBezTo>
                    <a:lnTo>
                      <a:pt x="2341" y="311"/>
                    </a:lnTo>
                    <a:cubicBezTo>
                      <a:pt x="2341" y="311"/>
                      <a:pt x="2050" y="0"/>
                      <a:pt x="1701" y="0"/>
                    </a:cubicBezTo>
                    <a:lnTo>
                      <a:pt x="1701" y="0"/>
                    </a:lnTo>
                    <a:cubicBezTo>
                      <a:pt x="1697" y="0"/>
                      <a:pt x="1694" y="0"/>
                      <a:pt x="1690" y="0"/>
                    </a:cubicBez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050"/>
              </a:p>
            </p:txBody>
          </p:sp>
          <p:grpSp>
            <p:nvGrpSpPr>
              <p:cNvPr id="173" name="Group 172">
                <a:extLst>
                  <a:ext uri="{FF2B5EF4-FFF2-40B4-BE49-F238E27FC236}">
                    <a16:creationId xmlns:a16="http://schemas.microsoft.com/office/drawing/2014/main" id="{9A875517-472E-4917-ABD8-8263AFB7A087}"/>
                  </a:ext>
                </a:extLst>
              </p:cNvPr>
              <p:cNvGrpSpPr/>
              <p:nvPr/>
            </p:nvGrpSpPr>
            <p:grpSpPr>
              <a:xfrm>
                <a:off x="7261249" y="1955390"/>
                <a:ext cx="667512" cy="667512"/>
                <a:chOff x="6473718" y="2885281"/>
                <a:chExt cx="549275" cy="547688"/>
              </a:xfrm>
              <a:solidFill>
                <a:schemeClr val="bg1"/>
              </a:solidFill>
            </p:grpSpPr>
            <p:sp>
              <p:nvSpPr>
                <p:cNvPr id="174" name="Freeform 805">
                  <a:extLst>
                    <a:ext uri="{FF2B5EF4-FFF2-40B4-BE49-F238E27FC236}">
                      <a16:creationId xmlns:a16="http://schemas.microsoft.com/office/drawing/2014/main" id="{293DD81B-5014-41B7-87F2-65B5ECDA5066}"/>
                    </a:ext>
                  </a:extLst>
                </p:cNvPr>
                <p:cNvSpPr>
                  <a:spLocks/>
                </p:cNvSpPr>
                <p:nvPr/>
              </p:nvSpPr>
              <p:spPr bwMode="auto">
                <a:xfrm>
                  <a:off x="6513406" y="2885281"/>
                  <a:ext cx="469900" cy="141288"/>
                </a:xfrm>
                <a:custGeom>
                  <a:avLst/>
                  <a:gdLst>
                    <a:gd name="T0" fmla="*/ 8 w 688"/>
                    <a:gd name="T1" fmla="*/ 206 h 208"/>
                    <a:gd name="T2" fmla="*/ 14 w 688"/>
                    <a:gd name="T3" fmla="*/ 208 h 208"/>
                    <a:gd name="T4" fmla="*/ 25 w 688"/>
                    <a:gd name="T5" fmla="*/ 202 h 208"/>
                    <a:gd name="T6" fmla="*/ 344 w 688"/>
                    <a:gd name="T7" fmla="*/ 24 h 208"/>
                    <a:gd name="T8" fmla="*/ 664 w 688"/>
                    <a:gd name="T9" fmla="*/ 203 h 208"/>
                    <a:gd name="T10" fmla="*/ 674 w 688"/>
                    <a:gd name="T11" fmla="*/ 208 h 208"/>
                    <a:gd name="T12" fmla="*/ 680 w 688"/>
                    <a:gd name="T13" fmla="*/ 206 h 208"/>
                    <a:gd name="T14" fmla="*/ 684 w 688"/>
                    <a:gd name="T15" fmla="*/ 190 h 208"/>
                    <a:gd name="T16" fmla="*/ 344 w 688"/>
                    <a:gd name="T17" fmla="*/ 0 h 208"/>
                    <a:gd name="T18" fmla="*/ 4 w 688"/>
                    <a:gd name="T19" fmla="*/ 190 h 208"/>
                    <a:gd name="T20" fmla="*/ 8 w 688"/>
                    <a:gd name="T21" fmla="*/ 20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8" h="208">
                      <a:moveTo>
                        <a:pt x="8" y="206"/>
                      </a:moveTo>
                      <a:cubicBezTo>
                        <a:pt x="10" y="208"/>
                        <a:pt x="12" y="208"/>
                        <a:pt x="14" y="208"/>
                      </a:cubicBezTo>
                      <a:cubicBezTo>
                        <a:pt x="18" y="208"/>
                        <a:pt x="22" y="206"/>
                        <a:pt x="25" y="202"/>
                      </a:cubicBezTo>
                      <a:cubicBezTo>
                        <a:pt x="94" y="91"/>
                        <a:pt x="213" y="24"/>
                        <a:pt x="344" y="24"/>
                      </a:cubicBezTo>
                      <a:cubicBezTo>
                        <a:pt x="475" y="24"/>
                        <a:pt x="595" y="91"/>
                        <a:pt x="664" y="203"/>
                      </a:cubicBezTo>
                      <a:cubicBezTo>
                        <a:pt x="666" y="206"/>
                        <a:pt x="670" y="208"/>
                        <a:pt x="674" y="208"/>
                      </a:cubicBezTo>
                      <a:cubicBezTo>
                        <a:pt x="676" y="208"/>
                        <a:pt x="678" y="208"/>
                        <a:pt x="680" y="206"/>
                      </a:cubicBezTo>
                      <a:cubicBezTo>
                        <a:pt x="686" y="203"/>
                        <a:pt x="688" y="195"/>
                        <a:pt x="684" y="190"/>
                      </a:cubicBezTo>
                      <a:cubicBezTo>
                        <a:pt x="611" y="71"/>
                        <a:pt x="484" y="0"/>
                        <a:pt x="344" y="0"/>
                      </a:cubicBezTo>
                      <a:cubicBezTo>
                        <a:pt x="205" y="0"/>
                        <a:pt x="78" y="71"/>
                        <a:pt x="4" y="190"/>
                      </a:cubicBezTo>
                      <a:cubicBezTo>
                        <a:pt x="0" y="195"/>
                        <a:pt x="2" y="203"/>
                        <a:pt x="8" y="2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5" name="Freeform 806">
                  <a:extLst>
                    <a:ext uri="{FF2B5EF4-FFF2-40B4-BE49-F238E27FC236}">
                      <a16:creationId xmlns:a16="http://schemas.microsoft.com/office/drawing/2014/main" id="{6AD50F52-B90A-4DBD-B809-264CCDF120AE}"/>
                    </a:ext>
                  </a:extLst>
                </p:cNvPr>
                <p:cNvSpPr>
                  <a:spLocks/>
                </p:cNvSpPr>
                <p:nvPr/>
              </p:nvSpPr>
              <p:spPr bwMode="auto">
                <a:xfrm>
                  <a:off x="6473718" y="3115469"/>
                  <a:ext cx="69850" cy="209550"/>
                </a:xfrm>
                <a:custGeom>
                  <a:avLst/>
                  <a:gdLst>
                    <a:gd name="T0" fmla="*/ 24 w 101"/>
                    <a:gd name="T1" fmla="*/ 64 h 306"/>
                    <a:gd name="T2" fmla="*/ 28 w 101"/>
                    <a:gd name="T3" fmla="*/ 14 h 306"/>
                    <a:gd name="T4" fmla="*/ 17 w 101"/>
                    <a:gd name="T5" fmla="*/ 1 h 306"/>
                    <a:gd name="T6" fmla="*/ 4 w 101"/>
                    <a:gd name="T7" fmla="*/ 11 h 306"/>
                    <a:gd name="T8" fmla="*/ 0 w 101"/>
                    <a:gd name="T9" fmla="*/ 64 h 306"/>
                    <a:gd name="T10" fmla="*/ 78 w 101"/>
                    <a:gd name="T11" fmla="*/ 301 h 306"/>
                    <a:gd name="T12" fmla="*/ 87 w 101"/>
                    <a:gd name="T13" fmla="*/ 306 h 306"/>
                    <a:gd name="T14" fmla="*/ 95 w 101"/>
                    <a:gd name="T15" fmla="*/ 304 h 306"/>
                    <a:gd name="T16" fmla="*/ 97 w 101"/>
                    <a:gd name="T17" fmla="*/ 287 h 306"/>
                    <a:gd name="T18" fmla="*/ 24 w 101"/>
                    <a:gd name="T19" fmla="*/ 6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306">
                      <a:moveTo>
                        <a:pt x="24" y="64"/>
                      </a:moveTo>
                      <a:cubicBezTo>
                        <a:pt x="24" y="48"/>
                        <a:pt x="25" y="31"/>
                        <a:pt x="28" y="14"/>
                      </a:cubicBezTo>
                      <a:cubicBezTo>
                        <a:pt x="29" y="8"/>
                        <a:pt x="24" y="2"/>
                        <a:pt x="17" y="1"/>
                      </a:cubicBezTo>
                      <a:cubicBezTo>
                        <a:pt x="11" y="0"/>
                        <a:pt x="5" y="4"/>
                        <a:pt x="4" y="11"/>
                      </a:cubicBezTo>
                      <a:cubicBezTo>
                        <a:pt x="1" y="29"/>
                        <a:pt x="0" y="46"/>
                        <a:pt x="0" y="64"/>
                      </a:cubicBezTo>
                      <a:cubicBezTo>
                        <a:pt x="0" y="150"/>
                        <a:pt x="27" y="232"/>
                        <a:pt x="78" y="301"/>
                      </a:cubicBezTo>
                      <a:cubicBezTo>
                        <a:pt x="80" y="304"/>
                        <a:pt x="84" y="306"/>
                        <a:pt x="87" y="306"/>
                      </a:cubicBezTo>
                      <a:cubicBezTo>
                        <a:pt x="90" y="306"/>
                        <a:pt x="92" y="305"/>
                        <a:pt x="95" y="304"/>
                      </a:cubicBezTo>
                      <a:cubicBezTo>
                        <a:pt x="100" y="300"/>
                        <a:pt x="101" y="292"/>
                        <a:pt x="97" y="287"/>
                      </a:cubicBezTo>
                      <a:cubicBezTo>
                        <a:pt x="50" y="222"/>
                        <a:pt x="24" y="145"/>
                        <a:pt x="24"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6" name="Freeform 807">
                  <a:extLst>
                    <a:ext uri="{FF2B5EF4-FFF2-40B4-BE49-F238E27FC236}">
                      <a16:creationId xmlns:a16="http://schemas.microsoft.com/office/drawing/2014/main" id="{0D32ADAD-E55E-45ED-B622-146BE4952297}"/>
                    </a:ext>
                  </a:extLst>
                </p:cNvPr>
                <p:cNvSpPr>
                  <a:spLocks/>
                </p:cNvSpPr>
                <p:nvPr/>
              </p:nvSpPr>
              <p:spPr bwMode="auto">
                <a:xfrm>
                  <a:off x="6605481" y="3378994"/>
                  <a:ext cx="285750" cy="53975"/>
                </a:xfrm>
                <a:custGeom>
                  <a:avLst/>
                  <a:gdLst>
                    <a:gd name="T0" fmla="*/ 398 w 418"/>
                    <a:gd name="T1" fmla="*/ 3 h 78"/>
                    <a:gd name="T2" fmla="*/ 209 w 418"/>
                    <a:gd name="T3" fmla="*/ 54 h 78"/>
                    <a:gd name="T4" fmla="*/ 20 w 418"/>
                    <a:gd name="T5" fmla="*/ 3 h 78"/>
                    <a:gd name="T6" fmla="*/ 3 w 418"/>
                    <a:gd name="T7" fmla="*/ 7 h 78"/>
                    <a:gd name="T8" fmla="*/ 8 w 418"/>
                    <a:gd name="T9" fmla="*/ 24 h 78"/>
                    <a:gd name="T10" fmla="*/ 209 w 418"/>
                    <a:gd name="T11" fmla="*/ 78 h 78"/>
                    <a:gd name="T12" fmla="*/ 410 w 418"/>
                    <a:gd name="T13" fmla="*/ 24 h 78"/>
                    <a:gd name="T14" fmla="*/ 415 w 418"/>
                    <a:gd name="T15" fmla="*/ 7 h 78"/>
                    <a:gd name="T16" fmla="*/ 398 w 418"/>
                    <a:gd name="T17" fmla="*/ 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78">
                      <a:moveTo>
                        <a:pt x="398" y="3"/>
                      </a:moveTo>
                      <a:cubicBezTo>
                        <a:pt x="341" y="36"/>
                        <a:pt x="276" y="54"/>
                        <a:pt x="209" y="54"/>
                      </a:cubicBezTo>
                      <a:cubicBezTo>
                        <a:pt x="143" y="54"/>
                        <a:pt x="77" y="36"/>
                        <a:pt x="20" y="3"/>
                      </a:cubicBezTo>
                      <a:cubicBezTo>
                        <a:pt x="14" y="0"/>
                        <a:pt x="7" y="2"/>
                        <a:pt x="3" y="7"/>
                      </a:cubicBezTo>
                      <a:cubicBezTo>
                        <a:pt x="0" y="13"/>
                        <a:pt x="2" y="21"/>
                        <a:pt x="8" y="24"/>
                      </a:cubicBezTo>
                      <a:cubicBezTo>
                        <a:pt x="69" y="59"/>
                        <a:pt x="138" y="78"/>
                        <a:pt x="209" y="78"/>
                      </a:cubicBezTo>
                      <a:cubicBezTo>
                        <a:pt x="280" y="78"/>
                        <a:pt x="350" y="59"/>
                        <a:pt x="410" y="24"/>
                      </a:cubicBezTo>
                      <a:cubicBezTo>
                        <a:pt x="416" y="21"/>
                        <a:pt x="418" y="13"/>
                        <a:pt x="415" y="7"/>
                      </a:cubicBezTo>
                      <a:cubicBezTo>
                        <a:pt x="411" y="2"/>
                        <a:pt x="404" y="0"/>
                        <a:pt x="39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7" name="Freeform 808">
                  <a:extLst>
                    <a:ext uri="{FF2B5EF4-FFF2-40B4-BE49-F238E27FC236}">
                      <a16:creationId xmlns:a16="http://schemas.microsoft.com/office/drawing/2014/main" id="{CC8500BB-21E2-4031-AE03-3D1DE5B69A49}"/>
                    </a:ext>
                  </a:extLst>
                </p:cNvPr>
                <p:cNvSpPr>
                  <a:spLocks/>
                </p:cNvSpPr>
                <p:nvPr/>
              </p:nvSpPr>
              <p:spPr bwMode="auto">
                <a:xfrm>
                  <a:off x="6953143" y="3115469"/>
                  <a:ext cx="69850" cy="209550"/>
                </a:xfrm>
                <a:custGeom>
                  <a:avLst/>
                  <a:gdLst>
                    <a:gd name="T0" fmla="*/ 98 w 101"/>
                    <a:gd name="T1" fmla="*/ 11 h 306"/>
                    <a:gd name="T2" fmla="*/ 84 w 101"/>
                    <a:gd name="T3" fmla="*/ 1 h 306"/>
                    <a:gd name="T4" fmla="*/ 74 w 101"/>
                    <a:gd name="T5" fmla="*/ 14 h 306"/>
                    <a:gd name="T6" fmla="*/ 77 w 101"/>
                    <a:gd name="T7" fmla="*/ 64 h 306"/>
                    <a:gd name="T8" fmla="*/ 4 w 101"/>
                    <a:gd name="T9" fmla="*/ 287 h 306"/>
                    <a:gd name="T10" fmla="*/ 7 w 101"/>
                    <a:gd name="T11" fmla="*/ 304 h 306"/>
                    <a:gd name="T12" fmla="*/ 14 w 101"/>
                    <a:gd name="T13" fmla="*/ 306 h 306"/>
                    <a:gd name="T14" fmla="*/ 24 w 101"/>
                    <a:gd name="T15" fmla="*/ 301 h 306"/>
                    <a:gd name="T16" fmla="*/ 101 w 101"/>
                    <a:gd name="T17" fmla="*/ 64 h 306"/>
                    <a:gd name="T18" fmla="*/ 98 w 101"/>
                    <a:gd name="T19" fmla="*/ 1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306">
                      <a:moveTo>
                        <a:pt x="98" y="11"/>
                      </a:moveTo>
                      <a:cubicBezTo>
                        <a:pt x="97" y="4"/>
                        <a:pt x="91" y="0"/>
                        <a:pt x="84" y="1"/>
                      </a:cubicBezTo>
                      <a:cubicBezTo>
                        <a:pt x="77" y="2"/>
                        <a:pt x="73" y="8"/>
                        <a:pt x="74" y="14"/>
                      </a:cubicBezTo>
                      <a:cubicBezTo>
                        <a:pt x="76" y="31"/>
                        <a:pt x="77" y="48"/>
                        <a:pt x="77" y="64"/>
                      </a:cubicBezTo>
                      <a:cubicBezTo>
                        <a:pt x="77" y="145"/>
                        <a:pt x="52" y="222"/>
                        <a:pt x="4" y="287"/>
                      </a:cubicBezTo>
                      <a:cubicBezTo>
                        <a:pt x="0" y="292"/>
                        <a:pt x="1" y="300"/>
                        <a:pt x="7" y="304"/>
                      </a:cubicBezTo>
                      <a:cubicBezTo>
                        <a:pt x="9" y="305"/>
                        <a:pt x="11" y="306"/>
                        <a:pt x="14" y="306"/>
                      </a:cubicBezTo>
                      <a:cubicBezTo>
                        <a:pt x="18" y="306"/>
                        <a:pt x="21" y="304"/>
                        <a:pt x="24" y="301"/>
                      </a:cubicBezTo>
                      <a:cubicBezTo>
                        <a:pt x="74" y="232"/>
                        <a:pt x="101" y="150"/>
                        <a:pt x="101" y="64"/>
                      </a:cubicBezTo>
                      <a:cubicBezTo>
                        <a:pt x="101" y="47"/>
                        <a:pt x="100" y="29"/>
                        <a:pt x="98"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8" name="Freeform 809">
                  <a:extLst>
                    <a:ext uri="{FF2B5EF4-FFF2-40B4-BE49-F238E27FC236}">
                      <a16:creationId xmlns:a16="http://schemas.microsoft.com/office/drawing/2014/main" id="{CD818B2A-69D6-42D1-9242-8CCE18D96B37}"/>
                    </a:ext>
                  </a:extLst>
                </p:cNvPr>
                <p:cNvSpPr>
                  <a:spLocks noEditPoints="1"/>
                </p:cNvSpPr>
                <p:nvPr/>
              </p:nvSpPr>
              <p:spPr bwMode="auto">
                <a:xfrm>
                  <a:off x="6524518" y="2961481"/>
                  <a:ext cx="447675" cy="374650"/>
                </a:xfrm>
                <a:custGeom>
                  <a:avLst/>
                  <a:gdLst>
                    <a:gd name="T0" fmla="*/ 533 w 652"/>
                    <a:gd name="T1" fmla="*/ 523 h 547"/>
                    <a:gd name="T2" fmla="*/ 119 w 652"/>
                    <a:gd name="T3" fmla="*/ 523 h 547"/>
                    <a:gd name="T4" fmla="*/ 33 w 652"/>
                    <a:gd name="T5" fmla="*/ 217 h 547"/>
                    <a:gd name="T6" fmla="*/ 178 w 652"/>
                    <a:gd name="T7" fmla="*/ 301 h 547"/>
                    <a:gd name="T8" fmla="*/ 187 w 652"/>
                    <a:gd name="T9" fmla="*/ 302 h 547"/>
                    <a:gd name="T10" fmla="*/ 195 w 652"/>
                    <a:gd name="T11" fmla="*/ 296 h 547"/>
                    <a:gd name="T12" fmla="*/ 326 w 652"/>
                    <a:gd name="T13" fmla="*/ 40 h 547"/>
                    <a:gd name="T14" fmla="*/ 458 w 652"/>
                    <a:gd name="T15" fmla="*/ 296 h 547"/>
                    <a:gd name="T16" fmla="*/ 465 w 652"/>
                    <a:gd name="T17" fmla="*/ 302 h 547"/>
                    <a:gd name="T18" fmla="*/ 474 w 652"/>
                    <a:gd name="T19" fmla="*/ 301 h 547"/>
                    <a:gd name="T20" fmla="*/ 619 w 652"/>
                    <a:gd name="T21" fmla="*/ 217 h 547"/>
                    <a:gd name="T22" fmla="*/ 533 w 652"/>
                    <a:gd name="T23" fmla="*/ 523 h 547"/>
                    <a:gd name="T24" fmla="*/ 152 w 652"/>
                    <a:gd name="T25" fmla="*/ 125 h 547"/>
                    <a:gd name="T26" fmla="*/ 215 w 652"/>
                    <a:gd name="T27" fmla="*/ 203 h 547"/>
                    <a:gd name="T28" fmla="*/ 179 w 652"/>
                    <a:gd name="T29" fmla="*/ 273 h 547"/>
                    <a:gd name="T30" fmla="*/ 120 w 652"/>
                    <a:gd name="T31" fmla="*/ 240 h 547"/>
                    <a:gd name="T32" fmla="*/ 152 w 652"/>
                    <a:gd name="T33" fmla="*/ 125 h 547"/>
                    <a:gd name="T34" fmla="*/ 500 w 652"/>
                    <a:gd name="T35" fmla="*/ 125 h 547"/>
                    <a:gd name="T36" fmla="*/ 532 w 652"/>
                    <a:gd name="T37" fmla="*/ 239 h 547"/>
                    <a:gd name="T38" fmla="*/ 473 w 652"/>
                    <a:gd name="T39" fmla="*/ 273 h 547"/>
                    <a:gd name="T40" fmla="*/ 437 w 652"/>
                    <a:gd name="T41" fmla="*/ 203 h 547"/>
                    <a:gd name="T42" fmla="*/ 500 w 652"/>
                    <a:gd name="T43" fmla="*/ 125 h 547"/>
                    <a:gd name="T44" fmla="*/ 646 w 652"/>
                    <a:gd name="T45" fmla="*/ 182 h 547"/>
                    <a:gd name="T46" fmla="*/ 633 w 652"/>
                    <a:gd name="T47" fmla="*/ 181 h 547"/>
                    <a:gd name="T48" fmla="*/ 554 w 652"/>
                    <a:gd name="T49" fmla="*/ 227 h 547"/>
                    <a:gd name="T50" fmla="*/ 517 w 652"/>
                    <a:gd name="T51" fmla="*/ 96 h 547"/>
                    <a:gd name="T52" fmla="*/ 508 w 652"/>
                    <a:gd name="T53" fmla="*/ 87 h 547"/>
                    <a:gd name="T54" fmla="*/ 496 w 652"/>
                    <a:gd name="T55" fmla="*/ 92 h 547"/>
                    <a:gd name="T56" fmla="*/ 425 w 652"/>
                    <a:gd name="T57" fmla="*/ 179 h 547"/>
                    <a:gd name="T58" fmla="*/ 337 w 652"/>
                    <a:gd name="T59" fmla="*/ 8 h 547"/>
                    <a:gd name="T60" fmla="*/ 315 w 652"/>
                    <a:gd name="T61" fmla="*/ 8 h 547"/>
                    <a:gd name="T62" fmla="*/ 227 w 652"/>
                    <a:gd name="T63" fmla="*/ 179 h 547"/>
                    <a:gd name="T64" fmla="*/ 156 w 652"/>
                    <a:gd name="T65" fmla="*/ 92 h 547"/>
                    <a:gd name="T66" fmla="*/ 145 w 652"/>
                    <a:gd name="T67" fmla="*/ 87 h 547"/>
                    <a:gd name="T68" fmla="*/ 135 w 652"/>
                    <a:gd name="T69" fmla="*/ 96 h 547"/>
                    <a:gd name="T70" fmla="*/ 99 w 652"/>
                    <a:gd name="T71" fmla="*/ 227 h 547"/>
                    <a:gd name="T72" fmla="*/ 19 w 652"/>
                    <a:gd name="T73" fmla="*/ 181 h 547"/>
                    <a:gd name="T74" fmla="*/ 6 w 652"/>
                    <a:gd name="T75" fmla="*/ 182 h 547"/>
                    <a:gd name="T76" fmla="*/ 2 w 652"/>
                    <a:gd name="T77" fmla="*/ 195 h 547"/>
                    <a:gd name="T78" fmla="*/ 98 w 652"/>
                    <a:gd name="T79" fmla="*/ 538 h 547"/>
                    <a:gd name="T80" fmla="*/ 110 w 652"/>
                    <a:gd name="T81" fmla="*/ 547 h 547"/>
                    <a:gd name="T82" fmla="*/ 542 w 652"/>
                    <a:gd name="T83" fmla="*/ 547 h 547"/>
                    <a:gd name="T84" fmla="*/ 554 w 652"/>
                    <a:gd name="T85" fmla="*/ 538 h 547"/>
                    <a:gd name="T86" fmla="*/ 650 w 652"/>
                    <a:gd name="T87" fmla="*/ 195 h 547"/>
                    <a:gd name="T88" fmla="*/ 646 w 652"/>
                    <a:gd name="T89" fmla="*/ 182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2" h="547">
                      <a:moveTo>
                        <a:pt x="533" y="523"/>
                      </a:moveTo>
                      <a:lnTo>
                        <a:pt x="119" y="523"/>
                      </a:lnTo>
                      <a:lnTo>
                        <a:pt x="33" y="217"/>
                      </a:lnTo>
                      <a:lnTo>
                        <a:pt x="178" y="301"/>
                      </a:lnTo>
                      <a:cubicBezTo>
                        <a:pt x="181" y="302"/>
                        <a:pt x="184" y="303"/>
                        <a:pt x="187" y="302"/>
                      </a:cubicBezTo>
                      <a:cubicBezTo>
                        <a:pt x="190" y="301"/>
                        <a:pt x="193" y="299"/>
                        <a:pt x="195" y="296"/>
                      </a:cubicBezTo>
                      <a:lnTo>
                        <a:pt x="326" y="40"/>
                      </a:lnTo>
                      <a:lnTo>
                        <a:pt x="458" y="296"/>
                      </a:lnTo>
                      <a:cubicBezTo>
                        <a:pt x="459" y="299"/>
                        <a:pt x="462" y="301"/>
                        <a:pt x="465" y="302"/>
                      </a:cubicBezTo>
                      <a:cubicBezTo>
                        <a:pt x="468" y="303"/>
                        <a:pt x="472" y="302"/>
                        <a:pt x="474" y="301"/>
                      </a:cubicBezTo>
                      <a:lnTo>
                        <a:pt x="619" y="217"/>
                      </a:lnTo>
                      <a:lnTo>
                        <a:pt x="533" y="523"/>
                      </a:lnTo>
                      <a:close/>
                      <a:moveTo>
                        <a:pt x="152" y="125"/>
                      </a:moveTo>
                      <a:lnTo>
                        <a:pt x="215" y="203"/>
                      </a:lnTo>
                      <a:lnTo>
                        <a:pt x="179" y="273"/>
                      </a:lnTo>
                      <a:lnTo>
                        <a:pt x="120" y="240"/>
                      </a:lnTo>
                      <a:lnTo>
                        <a:pt x="152" y="125"/>
                      </a:lnTo>
                      <a:close/>
                      <a:moveTo>
                        <a:pt x="500" y="125"/>
                      </a:moveTo>
                      <a:lnTo>
                        <a:pt x="532" y="239"/>
                      </a:lnTo>
                      <a:lnTo>
                        <a:pt x="473" y="273"/>
                      </a:lnTo>
                      <a:lnTo>
                        <a:pt x="437" y="203"/>
                      </a:lnTo>
                      <a:lnTo>
                        <a:pt x="500" y="125"/>
                      </a:lnTo>
                      <a:close/>
                      <a:moveTo>
                        <a:pt x="646" y="182"/>
                      </a:moveTo>
                      <a:cubicBezTo>
                        <a:pt x="642" y="179"/>
                        <a:pt x="637" y="179"/>
                        <a:pt x="633" y="181"/>
                      </a:cubicBezTo>
                      <a:lnTo>
                        <a:pt x="554" y="227"/>
                      </a:lnTo>
                      <a:lnTo>
                        <a:pt x="517" y="96"/>
                      </a:lnTo>
                      <a:cubicBezTo>
                        <a:pt x="516" y="92"/>
                        <a:pt x="512" y="88"/>
                        <a:pt x="508" y="87"/>
                      </a:cubicBezTo>
                      <a:cubicBezTo>
                        <a:pt x="503" y="86"/>
                        <a:pt x="499" y="88"/>
                        <a:pt x="496" y="92"/>
                      </a:cubicBezTo>
                      <a:lnTo>
                        <a:pt x="425" y="179"/>
                      </a:lnTo>
                      <a:lnTo>
                        <a:pt x="337" y="8"/>
                      </a:lnTo>
                      <a:cubicBezTo>
                        <a:pt x="333" y="0"/>
                        <a:pt x="319" y="0"/>
                        <a:pt x="315" y="8"/>
                      </a:cubicBezTo>
                      <a:lnTo>
                        <a:pt x="227" y="179"/>
                      </a:lnTo>
                      <a:lnTo>
                        <a:pt x="156" y="92"/>
                      </a:lnTo>
                      <a:cubicBezTo>
                        <a:pt x="154" y="88"/>
                        <a:pt x="149" y="86"/>
                        <a:pt x="145" y="87"/>
                      </a:cubicBezTo>
                      <a:cubicBezTo>
                        <a:pt x="140" y="88"/>
                        <a:pt x="137" y="92"/>
                        <a:pt x="135" y="96"/>
                      </a:cubicBezTo>
                      <a:lnTo>
                        <a:pt x="99" y="227"/>
                      </a:lnTo>
                      <a:lnTo>
                        <a:pt x="19" y="181"/>
                      </a:lnTo>
                      <a:cubicBezTo>
                        <a:pt x="15" y="179"/>
                        <a:pt x="10" y="179"/>
                        <a:pt x="6" y="182"/>
                      </a:cubicBezTo>
                      <a:cubicBezTo>
                        <a:pt x="2" y="185"/>
                        <a:pt x="0" y="190"/>
                        <a:pt x="2" y="195"/>
                      </a:cubicBezTo>
                      <a:lnTo>
                        <a:pt x="98" y="538"/>
                      </a:lnTo>
                      <a:cubicBezTo>
                        <a:pt x="100" y="543"/>
                        <a:pt x="104" y="547"/>
                        <a:pt x="110" y="547"/>
                      </a:cubicBezTo>
                      <a:lnTo>
                        <a:pt x="542" y="547"/>
                      </a:lnTo>
                      <a:cubicBezTo>
                        <a:pt x="548" y="547"/>
                        <a:pt x="553" y="543"/>
                        <a:pt x="554" y="538"/>
                      </a:cubicBezTo>
                      <a:lnTo>
                        <a:pt x="650" y="195"/>
                      </a:lnTo>
                      <a:cubicBezTo>
                        <a:pt x="652" y="190"/>
                        <a:pt x="650" y="185"/>
                        <a:pt x="646" y="1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sp>
              <p:nvSpPr>
                <p:cNvPr id="179" name="Freeform 810">
                  <a:extLst>
                    <a:ext uri="{FF2B5EF4-FFF2-40B4-BE49-F238E27FC236}">
                      <a16:creationId xmlns:a16="http://schemas.microsoft.com/office/drawing/2014/main" id="{AE8C8E36-B514-479F-A144-D5E5B6CC89F5}"/>
                    </a:ext>
                  </a:extLst>
                </p:cNvPr>
                <p:cNvSpPr>
                  <a:spLocks noEditPoints="1"/>
                </p:cNvSpPr>
                <p:nvPr/>
              </p:nvSpPr>
              <p:spPr bwMode="auto">
                <a:xfrm>
                  <a:off x="6692793" y="3102769"/>
                  <a:ext cx="111125" cy="184150"/>
                </a:xfrm>
                <a:custGeom>
                  <a:avLst/>
                  <a:gdLst>
                    <a:gd name="T0" fmla="*/ 82 w 164"/>
                    <a:gd name="T1" fmla="*/ 231 h 268"/>
                    <a:gd name="T2" fmla="*/ 27 w 164"/>
                    <a:gd name="T3" fmla="*/ 134 h 268"/>
                    <a:gd name="T4" fmla="*/ 82 w 164"/>
                    <a:gd name="T5" fmla="*/ 38 h 268"/>
                    <a:gd name="T6" fmla="*/ 137 w 164"/>
                    <a:gd name="T7" fmla="*/ 134 h 268"/>
                    <a:gd name="T8" fmla="*/ 82 w 164"/>
                    <a:gd name="T9" fmla="*/ 231 h 268"/>
                    <a:gd name="T10" fmla="*/ 93 w 164"/>
                    <a:gd name="T11" fmla="*/ 7 h 268"/>
                    <a:gd name="T12" fmla="*/ 72 w 164"/>
                    <a:gd name="T13" fmla="*/ 7 h 268"/>
                    <a:gd name="T14" fmla="*/ 2 w 164"/>
                    <a:gd name="T15" fmla="*/ 128 h 268"/>
                    <a:gd name="T16" fmla="*/ 2 w 164"/>
                    <a:gd name="T17" fmla="*/ 141 h 268"/>
                    <a:gd name="T18" fmla="*/ 72 w 164"/>
                    <a:gd name="T19" fmla="*/ 262 h 268"/>
                    <a:gd name="T20" fmla="*/ 82 w 164"/>
                    <a:gd name="T21" fmla="*/ 268 h 268"/>
                    <a:gd name="T22" fmla="*/ 93 w 164"/>
                    <a:gd name="T23" fmla="*/ 262 h 268"/>
                    <a:gd name="T24" fmla="*/ 162 w 164"/>
                    <a:gd name="T25" fmla="*/ 141 h 268"/>
                    <a:gd name="T26" fmla="*/ 162 w 164"/>
                    <a:gd name="T27" fmla="*/ 128 h 268"/>
                    <a:gd name="T28" fmla="*/ 93 w 164"/>
                    <a:gd name="T29" fmla="*/ 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 h="268">
                      <a:moveTo>
                        <a:pt x="82" y="231"/>
                      </a:moveTo>
                      <a:lnTo>
                        <a:pt x="27" y="134"/>
                      </a:lnTo>
                      <a:lnTo>
                        <a:pt x="82" y="38"/>
                      </a:lnTo>
                      <a:lnTo>
                        <a:pt x="137" y="134"/>
                      </a:lnTo>
                      <a:lnTo>
                        <a:pt x="82" y="231"/>
                      </a:lnTo>
                      <a:close/>
                      <a:moveTo>
                        <a:pt x="93" y="7"/>
                      </a:moveTo>
                      <a:cubicBezTo>
                        <a:pt x="88" y="0"/>
                        <a:pt x="76" y="0"/>
                        <a:pt x="72" y="7"/>
                      </a:cubicBezTo>
                      <a:lnTo>
                        <a:pt x="2" y="128"/>
                      </a:lnTo>
                      <a:cubicBezTo>
                        <a:pt x="0" y="132"/>
                        <a:pt x="0" y="137"/>
                        <a:pt x="2" y="141"/>
                      </a:cubicBezTo>
                      <a:lnTo>
                        <a:pt x="72" y="262"/>
                      </a:lnTo>
                      <a:cubicBezTo>
                        <a:pt x="74" y="266"/>
                        <a:pt x="78" y="268"/>
                        <a:pt x="82" y="268"/>
                      </a:cubicBezTo>
                      <a:cubicBezTo>
                        <a:pt x="86" y="268"/>
                        <a:pt x="90" y="266"/>
                        <a:pt x="93" y="262"/>
                      </a:cubicBezTo>
                      <a:lnTo>
                        <a:pt x="162" y="141"/>
                      </a:lnTo>
                      <a:cubicBezTo>
                        <a:pt x="164" y="137"/>
                        <a:pt x="164" y="132"/>
                        <a:pt x="162" y="128"/>
                      </a:cubicBezTo>
                      <a:lnTo>
                        <a:pt x="9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p>
              </p:txBody>
            </p:sp>
          </p:grpSp>
          <p:sp>
            <p:nvSpPr>
              <p:cNvPr id="170" name="Freeform: Shape 169">
                <a:extLst>
                  <a:ext uri="{FF2B5EF4-FFF2-40B4-BE49-F238E27FC236}">
                    <a16:creationId xmlns:a16="http://schemas.microsoft.com/office/drawing/2014/main" id="{273EC985-B96B-433B-A0FB-0945CD05835D}"/>
                  </a:ext>
                </a:extLst>
              </p:cNvPr>
              <p:cNvSpPr/>
              <p:nvPr/>
            </p:nvSpPr>
            <p:spPr>
              <a:xfrm>
                <a:off x="6286674" y="1394506"/>
                <a:ext cx="2618913" cy="1653709"/>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rtlCol="0" anchor="t"/>
              <a:lstStyle/>
              <a:p>
                <a:pPr algn="ctr"/>
                <a:endParaRPr lang="en-US" sz="2000" b="1" dirty="0">
                  <a:latin typeface="Merriweather" panose="020B0604020202020204" charset="0"/>
                </a:endParaRPr>
              </a:p>
              <a:p>
                <a:pPr algn="ctr"/>
                <a:r>
                  <a:rPr lang="en-US" sz="2000" b="1" dirty="0">
                    <a:latin typeface="Merriweather" panose="020B0604020202020204" charset="0"/>
                  </a:rPr>
                  <a:t>Random </a:t>
                </a:r>
              </a:p>
              <a:p>
                <a:pPr algn="ctr"/>
                <a:r>
                  <a:rPr lang="en-US" sz="2000" b="1" dirty="0">
                    <a:latin typeface="Merriweather" panose="020B0604020202020204" charset="0"/>
                  </a:rPr>
                  <a:t>Forest</a:t>
                </a:r>
              </a:p>
            </p:txBody>
          </p:sp>
        </p:grpSp>
      </p:grpSp>
      <p:pic>
        <p:nvPicPr>
          <p:cNvPr id="14" name="Recorded Sound">
            <a:hlinkClick r:id="" action="ppaction://media"/>
            <a:extLst>
              <a:ext uri="{FF2B5EF4-FFF2-40B4-BE49-F238E27FC236}">
                <a16:creationId xmlns:a16="http://schemas.microsoft.com/office/drawing/2014/main" id="{608BBD45-E61C-41EC-986D-627CC835FC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51901" y="198677"/>
            <a:ext cx="487363" cy="487363"/>
          </a:xfrm>
          <a:prstGeom prst="rect">
            <a:avLst/>
          </a:prstGeom>
        </p:spPr>
      </p:pic>
    </p:spTree>
    <p:extLst>
      <p:ext uri="{BB962C8B-B14F-4D97-AF65-F5344CB8AC3E}">
        <p14:creationId xmlns:p14="http://schemas.microsoft.com/office/powerpoint/2010/main" val="529647183"/>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3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800" dirty="0">
                <a:latin typeface="Merriweather" panose="020B0604020202020204" charset="0"/>
              </a:rPr>
              <a:t>Data Mining</a:t>
            </a:r>
            <a:endParaRPr sz="4800" dirty="0">
              <a:latin typeface="Merriweather" panose="020B0604020202020204" charset="0"/>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4" name="Rectangle 3">
            <a:extLst>
              <a:ext uri="{FF2B5EF4-FFF2-40B4-BE49-F238E27FC236}">
                <a16:creationId xmlns:a16="http://schemas.microsoft.com/office/drawing/2014/main" id="{133753EB-2C8E-4013-9310-73C95F9891D7}"/>
              </a:ext>
            </a:extLst>
          </p:cNvPr>
          <p:cNvSpPr/>
          <p:nvPr/>
        </p:nvSpPr>
        <p:spPr>
          <a:xfrm>
            <a:off x="1430285" y="2428495"/>
            <a:ext cx="6442789" cy="523220"/>
          </a:xfrm>
          <a:prstGeom prst="rect">
            <a:avLst/>
          </a:prstGeom>
        </p:spPr>
        <p:txBody>
          <a:bodyPr wrap="none">
            <a:spAutoFit/>
          </a:bodyPr>
          <a:lstStyle/>
          <a:p>
            <a:r>
              <a:rPr lang="en-CA" sz="2800" b="1" dirty="0">
                <a:solidFill>
                  <a:schemeClr val="bg1"/>
                </a:solidFill>
                <a:latin typeface="Merriweather" panose="020B0604020202020204" charset="0"/>
              </a:rPr>
              <a:t>(Completion Date: March 30,2020)</a:t>
            </a:r>
            <a:endParaRPr lang="en-CA" sz="2800" dirty="0">
              <a:solidFill>
                <a:schemeClr val="bg1"/>
              </a:solidFill>
            </a:endParaRPr>
          </a:p>
        </p:txBody>
      </p:sp>
      <p:pic>
        <p:nvPicPr>
          <p:cNvPr id="3" name="Recorded Sound">
            <a:hlinkClick r:id="" action="ppaction://media"/>
            <a:extLst>
              <a:ext uri="{FF2B5EF4-FFF2-40B4-BE49-F238E27FC236}">
                <a16:creationId xmlns:a16="http://schemas.microsoft.com/office/drawing/2014/main" id="{EA9A6305-15FC-4E10-B659-4BF38588F2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86075" y="321600"/>
            <a:ext cx="487363" cy="487363"/>
          </a:xfrm>
          <a:prstGeom prst="rect">
            <a:avLst/>
          </a:prstGeom>
        </p:spPr>
      </p:pic>
    </p:spTree>
    <p:extLst>
      <p:ext uri="{BB962C8B-B14F-4D97-AF65-F5344CB8AC3E}">
        <p14:creationId xmlns:p14="http://schemas.microsoft.com/office/powerpoint/2010/main" val="4111795140"/>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1" name="Google Shape;2341;p29"/>
          <p:cNvSpPr txBox="1">
            <a:spLocks noGrp="1"/>
          </p:cNvSpPr>
          <p:nvPr>
            <p:ph type="body" idx="4294967295"/>
          </p:nvPr>
        </p:nvSpPr>
        <p:spPr>
          <a:xfrm>
            <a:off x="1313086" y="-7928"/>
            <a:ext cx="6603000" cy="95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400"/>
              <a:buNone/>
            </a:pPr>
            <a:r>
              <a:rPr lang="en-US" sz="2800" b="1" dirty="0">
                <a:solidFill>
                  <a:schemeClr val="tx1">
                    <a:lumMod val="75000"/>
                  </a:schemeClr>
                </a:solidFill>
                <a:latin typeface="Merriweather" panose="020B0604020202020204" charset="0"/>
                <a:ea typeface="Amatic SC"/>
                <a:cs typeface="Amatic SC"/>
                <a:sym typeface="Amatic SC"/>
              </a:rPr>
              <a:t>Natural Language Processing</a:t>
            </a:r>
            <a:endParaRPr sz="2800" b="1" dirty="0">
              <a:solidFill>
                <a:schemeClr val="tx1">
                  <a:lumMod val="75000"/>
                </a:schemeClr>
              </a:solidFill>
              <a:latin typeface="Merriweather" panose="020B0604020202020204" charset="0"/>
              <a:ea typeface="Amatic SC"/>
              <a:cs typeface="Amatic SC"/>
              <a:sym typeface="Amatic SC"/>
            </a:endParaRPr>
          </a:p>
        </p:txBody>
      </p:sp>
      <p:sp>
        <p:nvSpPr>
          <p:cNvPr id="2342" name="Google Shape;2342;p29"/>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22</a:t>
            </a:fld>
            <a:endParaRPr/>
          </a:p>
        </p:txBody>
      </p:sp>
      <p:grpSp>
        <p:nvGrpSpPr>
          <p:cNvPr id="10" name="그룹 2">
            <a:extLst>
              <a:ext uri="{FF2B5EF4-FFF2-40B4-BE49-F238E27FC236}">
                <a16:creationId xmlns:a16="http://schemas.microsoft.com/office/drawing/2014/main" id="{2B42BE30-F298-4F9A-8D0B-6A69E172AF20}"/>
              </a:ext>
            </a:extLst>
          </p:cNvPr>
          <p:cNvGrpSpPr/>
          <p:nvPr/>
        </p:nvGrpSpPr>
        <p:grpSpPr>
          <a:xfrm>
            <a:off x="200" y="825350"/>
            <a:ext cx="9143800" cy="1845426"/>
            <a:chOff x="1287363" y="1734398"/>
            <a:chExt cx="9237350" cy="1966965"/>
          </a:xfrm>
        </p:grpSpPr>
        <p:sp>
          <p:nvSpPr>
            <p:cNvPr id="11" name="Oval 21">
              <a:extLst>
                <a:ext uri="{FF2B5EF4-FFF2-40B4-BE49-F238E27FC236}">
                  <a16:creationId xmlns:a16="http://schemas.microsoft.com/office/drawing/2014/main" id="{94350788-940E-4F46-A876-3E9CF13079B2}"/>
                </a:ext>
              </a:extLst>
            </p:cNvPr>
            <p:cNvSpPr/>
            <p:nvPr/>
          </p:nvSpPr>
          <p:spPr>
            <a:xfrm rot="5400000">
              <a:off x="7520905" y="1776216"/>
              <a:ext cx="1448756" cy="240153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2" name="Oval 21">
              <a:extLst>
                <a:ext uri="{FF2B5EF4-FFF2-40B4-BE49-F238E27FC236}">
                  <a16:creationId xmlns:a16="http://schemas.microsoft.com/office/drawing/2014/main" id="{B3C2F62F-059E-48E7-AD0A-C86132535C10}"/>
                </a:ext>
              </a:extLst>
            </p:cNvPr>
            <p:cNvSpPr/>
            <p:nvPr/>
          </p:nvSpPr>
          <p:spPr>
            <a:xfrm rot="10800000">
              <a:off x="9095281" y="1749237"/>
              <a:ext cx="1429432" cy="1952126"/>
            </a:xfrm>
            <a:custGeom>
              <a:avLst/>
              <a:gdLst>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967906 h 1952472"/>
                <a:gd name="connsiteX16" fmla="*/ 427338 w 1449013"/>
                <a:gd name="connsiteY16" fmla="*/ 719630 h 1952472"/>
                <a:gd name="connsiteX17" fmla="*/ 141381 w 1449013"/>
                <a:gd name="connsiteY17" fmla="*/ 433666 h 1952472"/>
                <a:gd name="connsiteX18" fmla="*/ 0 w 1449013"/>
                <a:gd name="connsiteY18" fmla="*/ 471352 h 1952472"/>
                <a:gd name="connsiteX19" fmla="*/ 0 w 1449013"/>
                <a:gd name="connsiteY19" fmla="*/ 0 h 1952472"/>
                <a:gd name="connsiteX20" fmla="*/ 1449013 w 1449013"/>
                <a:gd name="connsiteY20" fmla="*/ 0 h 1952472"/>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967906 h 1952472"/>
                <a:gd name="connsiteX16" fmla="*/ 141381 w 1449013"/>
                <a:gd name="connsiteY16" fmla="*/ 433666 h 1952472"/>
                <a:gd name="connsiteX17" fmla="*/ 0 w 1449013"/>
                <a:gd name="connsiteY17" fmla="*/ 471352 h 1952472"/>
                <a:gd name="connsiteX18" fmla="*/ 0 w 1449013"/>
                <a:gd name="connsiteY18" fmla="*/ 0 h 1952472"/>
                <a:gd name="connsiteX19" fmla="*/ 1449013 w 1449013"/>
                <a:gd name="connsiteY19" fmla="*/ 0 h 1952472"/>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967906 h 1952472"/>
                <a:gd name="connsiteX16" fmla="*/ 0 w 1449013"/>
                <a:gd name="connsiteY16" fmla="*/ 471352 h 1952472"/>
                <a:gd name="connsiteX17" fmla="*/ 0 w 1449013"/>
                <a:gd name="connsiteY17" fmla="*/ 0 h 1952472"/>
                <a:gd name="connsiteX18" fmla="*/ 1449013 w 1449013"/>
                <a:gd name="connsiteY18" fmla="*/ 0 h 1952472"/>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967906 h 1952472"/>
                <a:gd name="connsiteX16" fmla="*/ 0 w 1449013"/>
                <a:gd name="connsiteY16" fmla="*/ 0 h 1952472"/>
                <a:gd name="connsiteX17" fmla="*/ 1449013 w 1449013"/>
                <a:gd name="connsiteY17" fmla="*/ 0 h 1952472"/>
                <a:gd name="connsiteX0" fmla="*/ 1449013 w 1449013"/>
                <a:gd name="connsiteY0" fmla="*/ 0 h 1952472"/>
                <a:gd name="connsiteX1" fmla="*/ 1449013 w 1449013"/>
                <a:gd name="connsiteY1" fmla="*/ 466741 h 1952472"/>
                <a:gd name="connsiteX2" fmla="*/ 1317741 w 1449013"/>
                <a:gd name="connsiteY2" fmla="*/ 433666 h 1952472"/>
                <a:gd name="connsiteX3" fmla="*/ 1031784 w 1449013"/>
                <a:gd name="connsiteY3" fmla="*/ 719630 h 1952472"/>
                <a:gd name="connsiteX4" fmla="*/ 1317741 w 1449013"/>
                <a:gd name="connsiteY4" fmla="*/ 1005593 h 1952472"/>
                <a:gd name="connsiteX5" fmla="*/ 1449013 w 1449013"/>
                <a:gd name="connsiteY5" fmla="*/ 972519 h 1952472"/>
                <a:gd name="connsiteX6" fmla="*/ 1449013 w 1449013"/>
                <a:gd name="connsiteY6" fmla="*/ 1444072 h 1952472"/>
                <a:gd name="connsiteX7" fmla="*/ 857954 w 1449013"/>
                <a:gd name="connsiteY7" fmla="*/ 1444072 h 1952472"/>
                <a:gd name="connsiteX8" fmla="*/ 857954 w 1449013"/>
                <a:gd name="connsiteY8" fmla="*/ 1542845 h 1952472"/>
                <a:gd name="connsiteX9" fmla="*/ 953273 w 1449013"/>
                <a:gd name="connsiteY9" fmla="*/ 1723701 h 1952472"/>
                <a:gd name="connsiteX10" fmla="*/ 724507 w 1449013"/>
                <a:gd name="connsiteY10" fmla="*/ 1952472 h 1952472"/>
                <a:gd name="connsiteX11" fmla="*/ 495741 w 1449013"/>
                <a:gd name="connsiteY11" fmla="*/ 1723701 h 1952472"/>
                <a:gd name="connsiteX12" fmla="*/ 591060 w 1449013"/>
                <a:gd name="connsiteY12" fmla="*/ 1542845 h 1952472"/>
                <a:gd name="connsiteX13" fmla="*/ 591060 w 1449013"/>
                <a:gd name="connsiteY13" fmla="*/ 1444072 h 1952472"/>
                <a:gd name="connsiteX14" fmla="*/ 0 w 1449013"/>
                <a:gd name="connsiteY14" fmla="*/ 1444072 h 1952472"/>
                <a:gd name="connsiteX15" fmla="*/ 0 w 1449013"/>
                <a:gd name="connsiteY15" fmla="*/ 0 h 1952472"/>
                <a:gd name="connsiteX16" fmla="*/ 1449013 w 1449013"/>
                <a:gd name="connsiteY16" fmla="*/ 0 h 195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0"/>
                  </a:lnTo>
                  <a:lnTo>
                    <a:pt x="1449013"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3" name="Oval 21">
              <a:extLst>
                <a:ext uri="{FF2B5EF4-FFF2-40B4-BE49-F238E27FC236}">
                  <a16:creationId xmlns:a16="http://schemas.microsoft.com/office/drawing/2014/main" id="{16F2C7E7-AEEC-4324-A359-0268A152D619}"/>
                </a:ext>
              </a:extLst>
            </p:cNvPr>
            <p:cNvSpPr/>
            <p:nvPr/>
          </p:nvSpPr>
          <p:spPr>
            <a:xfrm rot="5400000">
              <a:off x="4404964" y="1766586"/>
              <a:ext cx="1448756" cy="240153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4" name="Oval 21">
              <a:extLst>
                <a:ext uri="{FF2B5EF4-FFF2-40B4-BE49-F238E27FC236}">
                  <a16:creationId xmlns:a16="http://schemas.microsoft.com/office/drawing/2014/main" id="{8952E7E4-4D5C-4949-9F2D-E5FD47D36216}"/>
                </a:ext>
              </a:extLst>
            </p:cNvPr>
            <p:cNvSpPr/>
            <p:nvPr/>
          </p:nvSpPr>
          <p:spPr>
            <a:xfrm rot="16200000">
              <a:off x="1526029" y="2004312"/>
              <a:ext cx="1448756" cy="1926087"/>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6"/>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5" name="Oval 21">
              <a:extLst>
                <a:ext uri="{FF2B5EF4-FFF2-40B4-BE49-F238E27FC236}">
                  <a16:creationId xmlns:a16="http://schemas.microsoft.com/office/drawing/2014/main" id="{27F092DB-F815-40BF-9E47-CAFB2A44AE0C}"/>
                </a:ext>
              </a:extLst>
            </p:cNvPr>
            <p:cNvSpPr/>
            <p:nvPr/>
          </p:nvSpPr>
          <p:spPr>
            <a:xfrm rot="10800000">
              <a:off x="2858124" y="1734398"/>
              <a:ext cx="1429432" cy="195212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6" name="Oval 21">
              <a:extLst>
                <a:ext uri="{FF2B5EF4-FFF2-40B4-BE49-F238E27FC236}">
                  <a16:creationId xmlns:a16="http://schemas.microsoft.com/office/drawing/2014/main" id="{13DC6540-41EC-48AC-85EC-A084DD1BA048}"/>
                </a:ext>
              </a:extLst>
            </p:cNvPr>
            <p:cNvSpPr/>
            <p:nvPr/>
          </p:nvSpPr>
          <p:spPr>
            <a:xfrm rot="10800000">
              <a:off x="5982976" y="1734447"/>
              <a:ext cx="1429432" cy="1952078"/>
            </a:xfrm>
            <a:custGeom>
              <a:avLst/>
              <a:gdLst/>
              <a:ahLst/>
              <a:cxnLst/>
              <a:rect l="l" t="t" r="r" b="b"/>
              <a:pathLst>
                <a:path w="1449013" h="1952424">
                  <a:moveTo>
                    <a:pt x="0" y="1444024"/>
                  </a:moveTo>
                  <a:lnTo>
                    <a:pt x="0" y="967858"/>
                  </a:lnTo>
                  <a:cubicBezTo>
                    <a:pt x="41554" y="991928"/>
                    <a:pt x="89878" y="1005545"/>
                    <a:pt x="141381" y="1005545"/>
                  </a:cubicBezTo>
                  <a:cubicBezTo>
                    <a:pt x="299311" y="1005545"/>
                    <a:pt x="427338" y="877515"/>
                    <a:pt x="427338" y="719582"/>
                  </a:cubicBezTo>
                  <a:cubicBezTo>
                    <a:pt x="427338" y="561649"/>
                    <a:pt x="299311" y="433619"/>
                    <a:pt x="141381" y="433619"/>
                  </a:cubicBezTo>
                  <a:cubicBezTo>
                    <a:pt x="89878" y="433619"/>
                    <a:pt x="41554" y="447235"/>
                    <a:pt x="0" y="471304"/>
                  </a:cubicBez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7" name="TextBox 16">
              <a:extLst>
                <a:ext uri="{FF2B5EF4-FFF2-40B4-BE49-F238E27FC236}">
                  <a16:creationId xmlns:a16="http://schemas.microsoft.com/office/drawing/2014/main" id="{E12BC506-DC52-4235-9DF2-8E2BA0AE5080}"/>
                </a:ext>
              </a:extLst>
            </p:cNvPr>
            <p:cNvSpPr txBox="1"/>
            <p:nvPr/>
          </p:nvSpPr>
          <p:spPr>
            <a:xfrm>
              <a:off x="1331323" y="2656728"/>
              <a:ext cx="1345760" cy="623288"/>
            </a:xfrm>
            <a:prstGeom prst="rect">
              <a:avLst/>
            </a:prstGeom>
            <a:noFill/>
          </p:spPr>
          <p:txBody>
            <a:bodyPr wrap="square" rtlCol="0">
              <a:spAutoFit/>
            </a:bodyPr>
            <a:lstStyle/>
            <a:p>
              <a:pPr algn="ctr"/>
              <a:r>
                <a:rPr lang="en-US" altLang="ko-KR" sz="1600" b="1" dirty="0">
                  <a:solidFill>
                    <a:schemeClr val="bg1"/>
                  </a:solidFill>
                  <a:latin typeface="Merriweather" panose="020B0604020202020204" charset="0"/>
                  <a:cs typeface="Arial" pitchFamily="34" charset="0"/>
                </a:rPr>
                <a:t>Import NLTK</a:t>
              </a:r>
              <a:endParaRPr lang="ko-KR" altLang="en-US" sz="1600" b="1" dirty="0">
                <a:solidFill>
                  <a:schemeClr val="bg1"/>
                </a:solidFill>
                <a:latin typeface="Merriweather" panose="020B0604020202020204" charset="0"/>
                <a:cs typeface="Arial" pitchFamily="34" charset="0"/>
              </a:endParaRPr>
            </a:p>
          </p:txBody>
        </p:sp>
        <p:sp>
          <p:nvSpPr>
            <p:cNvPr id="18" name="TextBox 17">
              <a:extLst>
                <a:ext uri="{FF2B5EF4-FFF2-40B4-BE49-F238E27FC236}">
                  <a16:creationId xmlns:a16="http://schemas.microsoft.com/office/drawing/2014/main" id="{739C2D0C-68C1-4265-81D8-AF70E0DA2B26}"/>
                </a:ext>
              </a:extLst>
            </p:cNvPr>
            <p:cNvSpPr txBox="1"/>
            <p:nvPr/>
          </p:nvSpPr>
          <p:spPr>
            <a:xfrm>
              <a:off x="2896441" y="3320012"/>
              <a:ext cx="1345760" cy="328047"/>
            </a:xfrm>
            <a:prstGeom prst="rect">
              <a:avLst/>
            </a:prstGeom>
            <a:noFill/>
          </p:spPr>
          <p:txBody>
            <a:bodyPr wrap="square" rtlCol="0">
              <a:spAutoFit/>
            </a:bodyPr>
            <a:lstStyle/>
            <a:p>
              <a:pPr algn="ctr"/>
              <a:r>
                <a:rPr lang="en-US" altLang="ko-KR" b="1" dirty="0">
                  <a:solidFill>
                    <a:schemeClr val="bg1"/>
                  </a:solidFill>
                  <a:latin typeface="Merriweather" panose="020B0604020202020204" charset="0"/>
                  <a:cs typeface="Arial" pitchFamily="34" charset="0"/>
                </a:rPr>
                <a:t>Tokenizing</a:t>
              </a:r>
              <a:endParaRPr lang="ko-KR" altLang="en-US" b="1" dirty="0">
                <a:solidFill>
                  <a:schemeClr val="bg1"/>
                </a:solidFill>
                <a:latin typeface="Merriweather" panose="020B0604020202020204" charset="0"/>
                <a:cs typeface="Arial" pitchFamily="34" charset="0"/>
              </a:endParaRPr>
            </a:p>
          </p:txBody>
        </p:sp>
        <p:sp>
          <p:nvSpPr>
            <p:cNvPr id="19" name="TextBox 18">
              <a:extLst>
                <a:ext uri="{FF2B5EF4-FFF2-40B4-BE49-F238E27FC236}">
                  <a16:creationId xmlns:a16="http://schemas.microsoft.com/office/drawing/2014/main" id="{7C1A5709-A354-4D6E-A21B-2A152CACFC2E}"/>
                </a:ext>
              </a:extLst>
            </p:cNvPr>
            <p:cNvSpPr txBox="1"/>
            <p:nvPr/>
          </p:nvSpPr>
          <p:spPr>
            <a:xfrm>
              <a:off x="4472061" y="2683181"/>
              <a:ext cx="1345760" cy="623288"/>
            </a:xfrm>
            <a:prstGeom prst="rect">
              <a:avLst/>
            </a:prstGeom>
            <a:noFill/>
          </p:spPr>
          <p:txBody>
            <a:bodyPr wrap="square" rtlCol="0">
              <a:spAutoFit/>
            </a:bodyPr>
            <a:lstStyle/>
            <a:p>
              <a:pPr algn="ctr"/>
              <a:r>
                <a:rPr lang="en-US" altLang="ko-KR" sz="1600" b="1" dirty="0">
                  <a:solidFill>
                    <a:schemeClr val="bg1"/>
                  </a:solidFill>
                  <a:latin typeface="Merriweather" panose="020B0604020202020204" charset="0"/>
                  <a:cs typeface="Arial" pitchFamily="34" charset="0"/>
                </a:rPr>
                <a:t>Stop Words</a:t>
              </a:r>
              <a:endParaRPr lang="ko-KR" altLang="en-US" sz="1600" b="1" dirty="0">
                <a:solidFill>
                  <a:schemeClr val="bg1"/>
                </a:solidFill>
                <a:latin typeface="Merriweather" panose="020B0604020202020204" charset="0"/>
                <a:cs typeface="Arial" pitchFamily="34" charset="0"/>
              </a:endParaRPr>
            </a:p>
          </p:txBody>
        </p:sp>
        <p:sp>
          <p:nvSpPr>
            <p:cNvPr id="20" name="TextBox 19">
              <a:extLst>
                <a:ext uri="{FF2B5EF4-FFF2-40B4-BE49-F238E27FC236}">
                  <a16:creationId xmlns:a16="http://schemas.microsoft.com/office/drawing/2014/main" id="{3EA40787-26D2-4853-932A-84CC7C4550AC}"/>
                </a:ext>
              </a:extLst>
            </p:cNvPr>
            <p:cNvSpPr txBox="1"/>
            <p:nvPr/>
          </p:nvSpPr>
          <p:spPr>
            <a:xfrm>
              <a:off x="7584365" y="2665340"/>
              <a:ext cx="1345760" cy="623288"/>
            </a:xfrm>
            <a:prstGeom prst="rect">
              <a:avLst/>
            </a:prstGeom>
            <a:noFill/>
          </p:spPr>
          <p:txBody>
            <a:bodyPr wrap="square" rtlCol="0">
              <a:spAutoFit/>
            </a:bodyPr>
            <a:lstStyle/>
            <a:p>
              <a:pPr algn="ctr"/>
              <a:r>
                <a:rPr lang="en-US" altLang="ko-KR" sz="1600" b="1" dirty="0">
                  <a:solidFill>
                    <a:schemeClr val="bg1"/>
                  </a:solidFill>
                  <a:latin typeface="Merriweather" panose="020B0604020202020204" charset="0"/>
                  <a:cs typeface="Arial" pitchFamily="34" charset="0"/>
                </a:rPr>
                <a:t>POS Tagging</a:t>
              </a:r>
              <a:endParaRPr lang="ko-KR" altLang="en-US" sz="1600" b="1" dirty="0">
                <a:solidFill>
                  <a:schemeClr val="bg1"/>
                </a:solidFill>
                <a:latin typeface="Merriweather" panose="020B0604020202020204" charset="0"/>
                <a:cs typeface="Arial" pitchFamily="34" charset="0"/>
              </a:endParaRPr>
            </a:p>
          </p:txBody>
        </p:sp>
        <p:sp>
          <p:nvSpPr>
            <p:cNvPr id="21" name="TextBox 20">
              <a:extLst>
                <a:ext uri="{FF2B5EF4-FFF2-40B4-BE49-F238E27FC236}">
                  <a16:creationId xmlns:a16="http://schemas.microsoft.com/office/drawing/2014/main" id="{D4888912-8E08-4218-9829-A5DD2BE3CD37}"/>
                </a:ext>
              </a:extLst>
            </p:cNvPr>
            <p:cNvSpPr txBox="1"/>
            <p:nvPr/>
          </p:nvSpPr>
          <p:spPr>
            <a:xfrm>
              <a:off x="6073449" y="2338294"/>
              <a:ext cx="1345760" cy="328047"/>
            </a:xfrm>
            <a:prstGeom prst="rect">
              <a:avLst/>
            </a:prstGeom>
            <a:noFill/>
          </p:spPr>
          <p:txBody>
            <a:bodyPr wrap="square" rtlCol="0">
              <a:spAutoFit/>
            </a:bodyPr>
            <a:lstStyle/>
            <a:p>
              <a:pPr algn="ctr"/>
              <a:r>
                <a:rPr lang="en-US" altLang="ko-KR" b="1" dirty="0">
                  <a:solidFill>
                    <a:schemeClr val="bg1"/>
                  </a:solidFill>
                  <a:latin typeface="Merriweather" panose="020B0604020202020204" charset="0"/>
                  <a:cs typeface="Arial" pitchFamily="34" charset="0"/>
                </a:rPr>
                <a:t>Frequency</a:t>
              </a:r>
              <a:endParaRPr lang="ko-KR" altLang="en-US" b="1" dirty="0">
                <a:solidFill>
                  <a:schemeClr val="bg1"/>
                </a:solidFill>
                <a:latin typeface="Merriweather" panose="020B0604020202020204" charset="0"/>
                <a:cs typeface="Arial" pitchFamily="34" charset="0"/>
              </a:endParaRPr>
            </a:p>
          </p:txBody>
        </p:sp>
        <p:sp>
          <p:nvSpPr>
            <p:cNvPr id="22" name="TextBox 21">
              <a:extLst>
                <a:ext uri="{FF2B5EF4-FFF2-40B4-BE49-F238E27FC236}">
                  <a16:creationId xmlns:a16="http://schemas.microsoft.com/office/drawing/2014/main" id="{6C80E69B-8858-4833-970E-7D27F2B97C20}"/>
                </a:ext>
              </a:extLst>
            </p:cNvPr>
            <p:cNvSpPr txBox="1"/>
            <p:nvPr/>
          </p:nvSpPr>
          <p:spPr>
            <a:xfrm>
              <a:off x="9153183" y="3320012"/>
              <a:ext cx="1345760" cy="360851"/>
            </a:xfrm>
            <a:prstGeom prst="rect">
              <a:avLst/>
            </a:prstGeom>
            <a:noFill/>
          </p:spPr>
          <p:txBody>
            <a:bodyPr wrap="square" rtlCol="0">
              <a:spAutoFit/>
            </a:bodyPr>
            <a:lstStyle/>
            <a:p>
              <a:pPr algn="ctr"/>
              <a:r>
                <a:rPr lang="en-US" altLang="ko-KR" sz="1600" b="1" dirty="0" err="1">
                  <a:solidFill>
                    <a:schemeClr val="bg1"/>
                  </a:solidFill>
                  <a:latin typeface="Merriweather" panose="020B0604020202020204" charset="0"/>
                  <a:cs typeface="Arial" pitchFamily="34" charset="0"/>
                </a:rPr>
                <a:t>WordCloud</a:t>
              </a:r>
              <a:endParaRPr lang="ko-KR" altLang="en-US" sz="1600" b="1" dirty="0">
                <a:solidFill>
                  <a:schemeClr val="bg1"/>
                </a:solidFill>
                <a:latin typeface="Merriweather" panose="020B0604020202020204" charset="0"/>
                <a:cs typeface="Arial" pitchFamily="34" charset="0"/>
              </a:endParaRPr>
            </a:p>
          </p:txBody>
        </p:sp>
      </p:grpSp>
      <p:sp>
        <p:nvSpPr>
          <p:cNvPr id="23" name="Rounded Rectangle 3">
            <a:extLst>
              <a:ext uri="{FF2B5EF4-FFF2-40B4-BE49-F238E27FC236}">
                <a16:creationId xmlns:a16="http://schemas.microsoft.com/office/drawing/2014/main" id="{CE89E2E4-2EAA-47B4-9289-02030D9F5F49}"/>
              </a:ext>
            </a:extLst>
          </p:cNvPr>
          <p:cNvSpPr/>
          <p:nvPr/>
        </p:nvSpPr>
        <p:spPr>
          <a:xfrm flipH="1">
            <a:off x="-4398" y="2656855"/>
            <a:ext cx="1380243" cy="1700284"/>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1" name="TextBox 30">
            <a:extLst>
              <a:ext uri="{FF2B5EF4-FFF2-40B4-BE49-F238E27FC236}">
                <a16:creationId xmlns:a16="http://schemas.microsoft.com/office/drawing/2014/main" id="{A54FBD5A-BB8A-43AA-99E8-AF4BC513D85B}"/>
              </a:ext>
            </a:extLst>
          </p:cNvPr>
          <p:cNvSpPr txBox="1"/>
          <p:nvPr/>
        </p:nvSpPr>
        <p:spPr>
          <a:xfrm>
            <a:off x="22292" y="2866862"/>
            <a:ext cx="1486925" cy="1938992"/>
          </a:xfrm>
          <a:prstGeom prst="rect">
            <a:avLst/>
          </a:prstGeom>
          <a:noFill/>
        </p:spPr>
        <p:txBody>
          <a:bodyPr wrap="square" rtlCol="0">
            <a:spAutoFit/>
          </a:bodyPr>
          <a:lstStyle/>
          <a:p>
            <a:pPr>
              <a:lnSpc>
                <a:spcPct val="150000"/>
              </a:lnSpc>
            </a:pPr>
            <a:r>
              <a:rPr lang="en-US" altLang="ko-KR" sz="1200" dirty="0">
                <a:solidFill>
                  <a:srgbClr val="070A0D"/>
                </a:solidFill>
                <a:latin typeface="Merriweather" panose="020B0604020202020204" charset="0"/>
                <a:cs typeface="Arial" pitchFamily="34" charset="0"/>
              </a:rPr>
              <a:t>Import all the NLTK libraries:</a:t>
            </a:r>
          </a:p>
          <a:p>
            <a:pPr marL="171450" indent="-171450">
              <a:lnSpc>
                <a:spcPct val="150000"/>
              </a:lnSpc>
              <a:buFont typeface="Wingdings" panose="05000000000000000000" pitchFamily="2" charset="2"/>
              <a:buChar char="Ø"/>
            </a:pPr>
            <a:r>
              <a:rPr lang="en-US" altLang="ko-KR" sz="1200" dirty="0">
                <a:solidFill>
                  <a:srgbClr val="070A0D"/>
                </a:solidFill>
                <a:latin typeface="Merriweather" panose="020B0604020202020204" charset="0"/>
                <a:cs typeface="Arial" pitchFamily="34" charset="0"/>
              </a:rPr>
              <a:t>Regex Tokenizer</a:t>
            </a:r>
          </a:p>
          <a:p>
            <a:pPr marL="171450" indent="-171450">
              <a:lnSpc>
                <a:spcPct val="150000"/>
              </a:lnSpc>
              <a:buFont typeface="Wingdings" panose="05000000000000000000" pitchFamily="2" charset="2"/>
              <a:buChar char="Ø"/>
            </a:pPr>
            <a:r>
              <a:rPr lang="en-US" altLang="ko-KR" sz="1200" dirty="0" err="1">
                <a:solidFill>
                  <a:srgbClr val="070A0D"/>
                </a:solidFill>
                <a:latin typeface="Merriweather" panose="020B0604020202020204" charset="0"/>
                <a:cs typeface="Arial" pitchFamily="34" charset="0"/>
              </a:rPr>
              <a:t>Stopwords</a:t>
            </a:r>
            <a:endParaRPr lang="en-US" altLang="ko-KR" sz="1200" dirty="0">
              <a:solidFill>
                <a:srgbClr val="070A0D"/>
              </a:solidFill>
              <a:latin typeface="Merriweather" panose="020B0604020202020204" charset="0"/>
              <a:cs typeface="Arial" pitchFamily="34" charset="0"/>
            </a:endParaRPr>
          </a:p>
          <a:p>
            <a:pPr marL="171450" indent="-171450">
              <a:lnSpc>
                <a:spcPct val="150000"/>
              </a:lnSpc>
              <a:buFont typeface="Wingdings" panose="05000000000000000000" pitchFamily="2" charset="2"/>
              <a:buChar char="Ø"/>
            </a:pPr>
            <a:r>
              <a:rPr lang="en-US" altLang="ko-KR" sz="1200" dirty="0" err="1">
                <a:solidFill>
                  <a:srgbClr val="070A0D"/>
                </a:solidFill>
                <a:latin typeface="Merriweather" panose="020B0604020202020204" charset="0"/>
                <a:cs typeface="Arial" pitchFamily="34" charset="0"/>
              </a:rPr>
              <a:t>FreqDist</a:t>
            </a:r>
            <a:endParaRPr lang="en-US" altLang="ko-KR" sz="1200" dirty="0">
              <a:solidFill>
                <a:srgbClr val="070A0D"/>
              </a:solidFill>
              <a:latin typeface="Merriweather" panose="020B0604020202020204" charset="0"/>
              <a:cs typeface="Arial" pitchFamily="34" charset="0"/>
            </a:endParaRPr>
          </a:p>
          <a:p>
            <a:pPr marL="171450" indent="-171450" algn="ctr">
              <a:buFont typeface="Wingdings" panose="05000000000000000000" pitchFamily="2" charset="2"/>
              <a:buChar char="v"/>
            </a:pPr>
            <a:endParaRPr lang="en-US" altLang="ko-KR" sz="1200" dirty="0">
              <a:solidFill>
                <a:schemeClr val="tx1">
                  <a:lumMod val="65000"/>
                  <a:lumOff val="35000"/>
                </a:schemeClr>
              </a:solidFill>
              <a:cs typeface="Arial" pitchFamily="34" charset="0"/>
            </a:endParaRPr>
          </a:p>
        </p:txBody>
      </p:sp>
      <p:sp>
        <p:nvSpPr>
          <p:cNvPr id="47" name="TextBox 46">
            <a:extLst>
              <a:ext uri="{FF2B5EF4-FFF2-40B4-BE49-F238E27FC236}">
                <a16:creationId xmlns:a16="http://schemas.microsoft.com/office/drawing/2014/main" id="{F4E1A8A1-3162-4315-9C27-2B08C5EC3177}"/>
              </a:ext>
            </a:extLst>
          </p:cNvPr>
          <p:cNvSpPr txBox="1"/>
          <p:nvPr/>
        </p:nvSpPr>
        <p:spPr>
          <a:xfrm>
            <a:off x="1586751" y="2808567"/>
            <a:ext cx="1316912"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en-US" altLang="ko-KR" sz="1200" dirty="0">
              <a:solidFill>
                <a:schemeClr val="tx1">
                  <a:lumMod val="65000"/>
                  <a:lumOff val="35000"/>
                </a:schemeClr>
              </a:solidFill>
              <a:cs typeface="Arial" pitchFamily="34" charset="0"/>
            </a:endParaRPr>
          </a:p>
        </p:txBody>
      </p:sp>
      <p:sp>
        <p:nvSpPr>
          <p:cNvPr id="48" name="Rounded Rectangle 3">
            <a:extLst>
              <a:ext uri="{FF2B5EF4-FFF2-40B4-BE49-F238E27FC236}">
                <a16:creationId xmlns:a16="http://schemas.microsoft.com/office/drawing/2014/main" id="{A7A8A602-1EE8-417E-80ED-8E768B13C821}"/>
              </a:ext>
            </a:extLst>
          </p:cNvPr>
          <p:cNvSpPr/>
          <p:nvPr/>
        </p:nvSpPr>
        <p:spPr>
          <a:xfrm flipH="1">
            <a:off x="1560197" y="2680886"/>
            <a:ext cx="1380243" cy="1700284"/>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9" name="Rounded Rectangle 3">
            <a:extLst>
              <a:ext uri="{FF2B5EF4-FFF2-40B4-BE49-F238E27FC236}">
                <a16:creationId xmlns:a16="http://schemas.microsoft.com/office/drawing/2014/main" id="{2147E9B7-F7A6-4322-9429-B11E760BAA36}"/>
              </a:ext>
            </a:extLst>
          </p:cNvPr>
          <p:cNvSpPr/>
          <p:nvPr/>
        </p:nvSpPr>
        <p:spPr>
          <a:xfrm flipH="1">
            <a:off x="6244228" y="2686315"/>
            <a:ext cx="1380243" cy="1700284"/>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0" name="Rounded Rectangle 3">
            <a:extLst>
              <a:ext uri="{FF2B5EF4-FFF2-40B4-BE49-F238E27FC236}">
                <a16:creationId xmlns:a16="http://schemas.microsoft.com/office/drawing/2014/main" id="{C7AA5456-7842-47D9-A4F4-429C9536709E}"/>
              </a:ext>
            </a:extLst>
          </p:cNvPr>
          <p:cNvSpPr/>
          <p:nvPr/>
        </p:nvSpPr>
        <p:spPr>
          <a:xfrm flipH="1">
            <a:off x="7741465" y="2660109"/>
            <a:ext cx="1380243" cy="1700284"/>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1" name="Rounded Rectangle 3">
            <a:extLst>
              <a:ext uri="{FF2B5EF4-FFF2-40B4-BE49-F238E27FC236}">
                <a16:creationId xmlns:a16="http://schemas.microsoft.com/office/drawing/2014/main" id="{606F0C79-8E0D-4373-BB58-66EF3152FD54}"/>
              </a:ext>
            </a:extLst>
          </p:cNvPr>
          <p:cNvSpPr/>
          <p:nvPr/>
        </p:nvSpPr>
        <p:spPr>
          <a:xfrm flipH="1">
            <a:off x="3201670" y="2664636"/>
            <a:ext cx="1380243" cy="1700284"/>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Rounded Rectangle 3">
            <a:extLst>
              <a:ext uri="{FF2B5EF4-FFF2-40B4-BE49-F238E27FC236}">
                <a16:creationId xmlns:a16="http://schemas.microsoft.com/office/drawing/2014/main" id="{4300B142-B268-4E04-AFE7-609C34622A5C}"/>
              </a:ext>
            </a:extLst>
          </p:cNvPr>
          <p:cNvSpPr/>
          <p:nvPr/>
        </p:nvSpPr>
        <p:spPr>
          <a:xfrm flipH="1">
            <a:off x="4682972" y="2680886"/>
            <a:ext cx="1380243" cy="1700284"/>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3" name="TextBox 52">
            <a:extLst>
              <a:ext uri="{FF2B5EF4-FFF2-40B4-BE49-F238E27FC236}">
                <a16:creationId xmlns:a16="http://schemas.microsoft.com/office/drawing/2014/main" id="{E97A03BA-C2D6-4162-B0D5-DE6309F00D79}"/>
              </a:ext>
            </a:extLst>
          </p:cNvPr>
          <p:cNvSpPr txBox="1"/>
          <p:nvPr/>
        </p:nvSpPr>
        <p:spPr>
          <a:xfrm>
            <a:off x="1548546" y="2845384"/>
            <a:ext cx="1391894" cy="1725152"/>
          </a:xfrm>
          <a:prstGeom prst="rect">
            <a:avLst/>
          </a:prstGeom>
          <a:noFill/>
        </p:spPr>
        <p:txBody>
          <a:bodyPr wrap="square" rtlCol="0">
            <a:spAutoFit/>
          </a:bodyPr>
          <a:lstStyle/>
          <a:p>
            <a:pPr algn="ctr">
              <a:lnSpc>
                <a:spcPct val="150000"/>
              </a:lnSpc>
            </a:pPr>
            <a:r>
              <a:rPr lang="en-US" altLang="ko-KR" sz="1200" dirty="0">
                <a:solidFill>
                  <a:srgbClr val="070A0D"/>
                </a:solidFill>
                <a:latin typeface="Merriweather" panose="020B0604020202020204" charset="0"/>
                <a:cs typeface="Arial" pitchFamily="34" charset="0"/>
              </a:rPr>
              <a:t>Convert string sequence into pieces such as words, keywords, phrases .</a:t>
            </a:r>
          </a:p>
        </p:txBody>
      </p:sp>
      <p:sp>
        <p:nvSpPr>
          <p:cNvPr id="54" name="TextBox 53">
            <a:extLst>
              <a:ext uri="{FF2B5EF4-FFF2-40B4-BE49-F238E27FC236}">
                <a16:creationId xmlns:a16="http://schemas.microsoft.com/office/drawing/2014/main" id="{EB86A1D7-FFE4-4873-ABCE-3974FE0CE707}"/>
              </a:ext>
            </a:extLst>
          </p:cNvPr>
          <p:cNvSpPr txBox="1"/>
          <p:nvPr/>
        </p:nvSpPr>
        <p:spPr>
          <a:xfrm>
            <a:off x="3256087" y="2808567"/>
            <a:ext cx="1316912" cy="2002151"/>
          </a:xfrm>
          <a:prstGeom prst="rect">
            <a:avLst/>
          </a:prstGeom>
          <a:noFill/>
        </p:spPr>
        <p:txBody>
          <a:bodyPr wrap="square" rtlCol="0">
            <a:spAutoFit/>
          </a:bodyPr>
          <a:lstStyle/>
          <a:p>
            <a:pPr algn="ctr">
              <a:lnSpc>
                <a:spcPct val="150000"/>
              </a:lnSpc>
            </a:pPr>
            <a:r>
              <a:rPr lang="en-US" altLang="ko-KR" sz="1200" dirty="0">
                <a:solidFill>
                  <a:srgbClr val="070A0D"/>
                </a:solidFill>
                <a:latin typeface="Merriweather" panose="020B0604020202020204" charset="0"/>
                <a:cs typeface="Arial" pitchFamily="34" charset="0"/>
              </a:rPr>
              <a:t>Removing Commonly used words such as is, and, the, for etc.</a:t>
            </a:r>
          </a:p>
          <a:p>
            <a:pPr marL="171450" indent="-171450" algn="ctr">
              <a:lnSpc>
                <a:spcPct val="150000"/>
              </a:lnSpc>
              <a:buFont typeface="Wingdings" panose="05000000000000000000" pitchFamily="2" charset="2"/>
              <a:buChar char="v"/>
            </a:pPr>
            <a:endParaRPr lang="en-US" altLang="ko-KR" sz="1200" dirty="0">
              <a:solidFill>
                <a:srgbClr val="070A0D"/>
              </a:solidFill>
              <a:latin typeface="Merriweather" panose="020B0604020202020204" charset="0"/>
              <a:cs typeface="Arial" pitchFamily="34" charset="0"/>
            </a:endParaRPr>
          </a:p>
          <a:p>
            <a:pPr algn="ctr">
              <a:lnSpc>
                <a:spcPct val="150000"/>
              </a:lnSpc>
            </a:pPr>
            <a:endParaRPr lang="en-US" altLang="ko-KR" sz="1200" dirty="0">
              <a:solidFill>
                <a:srgbClr val="070A0D"/>
              </a:solidFill>
              <a:latin typeface="Merriweather" panose="020B0604020202020204" charset="0"/>
              <a:cs typeface="Arial" pitchFamily="34" charset="0"/>
            </a:endParaRPr>
          </a:p>
        </p:txBody>
      </p:sp>
      <p:sp>
        <p:nvSpPr>
          <p:cNvPr id="55" name="TextBox 54">
            <a:extLst>
              <a:ext uri="{FF2B5EF4-FFF2-40B4-BE49-F238E27FC236}">
                <a16:creationId xmlns:a16="http://schemas.microsoft.com/office/drawing/2014/main" id="{A906D761-AA89-448F-A505-31E937E5D269}"/>
              </a:ext>
            </a:extLst>
          </p:cNvPr>
          <p:cNvSpPr txBox="1"/>
          <p:nvPr/>
        </p:nvSpPr>
        <p:spPr>
          <a:xfrm>
            <a:off x="4695323" y="2845383"/>
            <a:ext cx="1316912" cy="1448153"/>
          </a:xfrm>
          <a:prstGeom prst="rect">
            <a:avLst/>
          </a:prstGeom>
          <a:noFill/>
        </p:spPr>
        <p:txBody>
          <a:bodyPr wrap="square" rtlCol="0">
            <a:spAutoFit/>
          </a:bodyPr>
          <a:lstStyle/>
          <a:p>
            <a:pPr algn="ctr">
              <a:lnSpc>
                <a:spcPct val="150000"/>
              </a:lnSpc>
            </a:pPr>
            <a:r>
              <a:rPr lang="en-US" altLang="ko-KR" sz="1200" dirty="0">
                <a:solidFill>
                  <a:srgbClr val="070A0D"/>
                </a:solidFill>
                <a:latin typeface="Merriweather" panose="020B0604020202020204" charset="0"/>
                <a:cs typeface="Arial" pitchFamily="34" charset="0"/>
              </a:rPr>
              <a:t>Get the frequency distribution of remaining words.</a:t>
            </a:r>
          </a:p>
        </p:txBody>
      </p:sp>
      <p:sp>
        <p:nvSpPr>
          <p:cNvPr id="56" name="TextBox 55">
            <a:extLst>
              <a:ext uri="{FF2B5EF4-FFF2-40B4-BE49-F238E27FC236}">
                <a16:creationId xmlns:a16="http://schemas.microsoft.com/office/drawing/2014/main" id="{EECA4072-3B1C-4316-8772-C4DA08601A84}"/>
              </a:ext>
            </a:extLst>
          </p:cNvPr>
          <p:cNvSpPr txBox="1"/>
          <p:nvPr/>
        </p:nvSpPr>
        <p:spPr>
          <a:xfrm>
            <a:off x="6193248" y="2855834"/>
            <a:ext cx="1387264" cy="1725152"/>
          </a:xfrm>
          <a:prstGeom prst="rect">
            <a:avLst/>
          </a:prstGeom>
          <a:noFill/>
        </p:spPr>
        <p:txBody>
          <a:bodyPr wrap="square" rtlCol="0">
            <a:spAutoFit/>
          </a:bodyPr>
          <a:lstStyle/>
          <a:p>
            <a:pPr algn="ctr">
              <a:lnSpc>
                <a:spcPct val="150000"/>
              </a:lnSpc>
            </a:pPr>
            <a:r>
              <a:rPr lang="en-US" altLang="ko-KR" sz="1200" dirty="0">
                <a:solidFill>
                  <a:srgbClr val="070A0D"/>
                </a:solidFill>
                <a:latin typeface="Merriweather" panose="020B0604020202020204" charset="0"/>
                <a:cs typeface="Arial" pitchFamily="34" charset="0"/>
              </a:rPr>
              <a:t>Parts of Speech Tagging</a:t>
            </a:r>
          </a:p>
          <a:p>
            <a:pPr marL="171450" indent="-171450">
              <a:lnSpc>
                <a:spcPct val="150000"/>
              </a:lnSpc>
              <a:buFont typeface="Wingdings" panose="05000000000000000000" pitchFamily="2" charset="2"/>
              <a:buChar char="Ø"/>
            </a:pPr>
            <a:r>
              <a:rPr lang="en-US" altLang="ko-KR" sz="1200" dirty="0">
                <a:solidFill>
                  <a:srgbClr val="070A0D"/>
                </a:solidFill>
                <a:latin typeface="Merriweather" panose="020B0604020202020204" charset="0"/>
                <a:cs typeface="Arial" pitchFamily="34" charset="0"/>
              </a:rPr>
              <a:t>Nouns</a:t>
            </a:r>
          </a:p>
          <a:p>
            <a:pPr marL="171450" indent="-171450">
              <a:lnSpc>
                <a:spcPct val="150000"/>
              </a:lnSpc>
              <a:buFont typeface="Wingdings" panose="05000000000000000000" pitchFamily="2" charset="2"/>
              <a:buChar char="Ø"/>
            </a:pPr>
            <a:r>
              <a:rPr lang="en-US" altLang="ko-KR" sz="1200" dirty="0">
                <a:solidFill>
                  <a:srgbClr val="070A0D"/>
                </a:solidFill>
                <a:latin typeface="Merriweather" panose="020B0604020202020204" charset="0"/>
                <a:cs typeface="Arial" pitchFamily="34" charset="0"/>
              </a:rPr>
              <a:t>Adjectives</a:t>
            </a:r>
          </a:p>
          <a:p>
            <a:pPr marL="171450" indent="-171450">
              <a:lnSpc>
                <a:spcPct val="150000"/>
              </a:lnSpc>
              <a:buFont typeface="Wingdings" panose="05000000000000000000" pitchFamily="2" charset="2"/>
              <a:buChar char="Ø"/>
            </a:pPr>
            <a:r>
              <a:rPr lang="en-US" altLang="ko-KR" sz="1200" dirty="0">
                <a:solidFill>
                  <a:srgbClr val="070A0D"/>
                </a:solidFill>
                <a:latin typeface="Merriweather" panose="020B0604020202020204" charset="0"/>
                <a:cs typeface="Arial" pitchFamily="34" charset="0"/>
              </a:rPr>
              <a:t>Verbs</a:t>
            </a:r>
          </a:p>
          <a:p>
            <a:pPr marL="171450" indent="-171450">
              <a:lnSpc>
                <a:spcPct val="150000"/>
              </a:lnSpc>
              <a:buFont typeface="Wingdings" panose="05000000000000000000" pitchFamily="2" charset="2"/>
              <a:buChar char="Ø"/>
            </a:pPr>
            <a:r>
              <a:rPr lang="en-US" altLang="ko-KR" sz="1200" dirty="0">
                <a:solidFill>
                  <a:srgbClr val="070A0D"/>
                </a:solidFill>
                <a:latin typeface="Merriweather" panose="020B0604020202020204" charset="0"/>
                <a:cs typeface="Arial" pitchFamily="34" charset="0"/>
              </a:rPr>
              <a:t>Pronouns</a:t>
            </a:r>
          </a:p>
        </p:txBody>
      </p:sp>
      <p:sp>
        <p:nvSpPr>
          <p:cNvPr id="57" name="TextBox 56">
            <a:extLst>
              <a:ext uri="{FF2B5EF4-FFF2-40B4-BE49-F238E27FC236}">
                <a16:creationId xmlns:a16="http://schemas.microsoft.com/office/drawing/2014/main" id="{9CF9E92F-BCF0-4531-8D6A-2B2AAF191AD3}"/>
              </a:ext>
            </a:extLst>
          </p:cNvPr>
          <p:cNvSpPr txBox="1"/>
          <p:nvPr/>
        </p:nvSpPr>
        <p:spPr>
          <a:xfrm>
            <a:off x="7773130" y="2866862"/>
            <a:ext cx="1316912" cy="1171154"/>
          </a:xfrm>
          <a:prstGeom prst="rect">
            <a:avLst/>
          </a:prstGeom>
          <a:noFill/>
        </p:spPr>
        <p:txBody>
          <a:bodyPr wrap="square" rtlCol="0">
            <a:spAutoFit/>
          </a:bodyPr>
          <a:lstStyle/>
          <a:p>
            <a:pPr algn="ctr">
              <a:lnSpc>
                <a:spcPct val="150000"/>
              </a:lnSpc>
            </a:pPr>
            <a:r>
              <a:rPr lang="en-US" altLang="ko-KR" sz="1200" dirty="0">
                <a:solidFill>
                  <a:srgbClr val="070A0D"/>
                </a:solidFill>
                <a:latin typeface="Merriweather" panose="020B0604020202020204" charset="0"/>
                <a:cs typeface="Arial" pitchFamily="34" charset="0"/>
              </a:rPr>
              <a:t>Create word cloud based on the requirement.</a:t>
            </a:r>
          </a:p>
        </p:txBody>
      </p:sp>
      <p:sp>
        <p:nvSpPr>
          <p:cNvPr id="58" name="TextBox 57">
            <a:extLst>
              <a:ext uri="{FF2B5EF4-FFF2-40B4-BE49-F238E27FC236}">
                <a16:creationId xmlns:a16="http://schemas.microsoft.com/office/drawing/2014/main" id="{85B32C8A-0C28-4192-BF7B-896A56103E2A}"/>
              </a:ext>
            </a:extLst>
          </p:cNvPr>
          <p:cNvSpPr txBox="1"/>
          <p:nvPr/>
        </p:nvSpPr>
        <p:spPr>
          <a:xfrm>
            <a:off x="4695323" y="2231945"/>
            <a:ext cx="1332131" cy="307777"/>
          </a:xfrm>
          <a:prstGeom prst="rect">
            <a:avLst/>
          </a:prstGeom>
          <a:noFill/>
        </p:spPr>
        <p:txBody>
          <a:bodyPr wrap="square" rtlCol="0">
            <a:spAutoFit/>
          </a:bodyPr>
          <a:lstStyle/>
          <a:p>
            <a:pPr algn="ctr"/>
            <a:r>
              <a:rPr lang="en-US" altLang="ko-KR" b="1" dirty="0">
                <a:solidFill>
                  <a:schemeClr val="bg1"/>
                </a:solidFill>
                <a:latin typeface="Merriweather" panose="020B0604020202020204" charset="0"/>
                <a:cs typeface="Arial" pitchFamily="34" charset="0"/>
              </a:rPr>
              <a:t>Distribution</a:t>
            </a:r>
            <a:endParaRPr lang="ko-KR" altLang="en-US" b="1" dirty="0">
              <a:solidFill>
                <a:schemeClr val="bg1"/>
              </a:solidFill>
              <a:latin typeface="Merriweather" panose="020B0604020202020204" charset="0"/>
              <a:cs typeface="Arial" pitchFamily="34" charset="0"/>
            </a:endParaRPr>
          </a:p>
        </p:txBody>
      </p:sp>
      <p:pic>
        <p:nvPicPr>
          <p:cNvPr id="2" name="Recorded Sound">
            <a:hlinkClick r:id="" action="ppaction://media"/>
            <a:extLst>
              <a:ext uri="{FF2B5EF4-FFF2-40B4-BE49-F238E27FC236}">
                <a16:creationId xmlns:a16="http://schemas.microsoft.com/office/drawing/2014/main" id="{AF0115F2-6B77-477A-A680-21983BFF6B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63253" y="40014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4" name="Google Shape;2354;p30"/>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23</a:t>
            </a:fld>
            <a:endParaRPr/>
          </a:p>
        </p:txBody>
      </p:sp>
      <p:pic>
        <p:nvPicPr>
          <p:cNvPr id="10" name="Picture 9" descr="Masked Image wordcloud">
            <a:extLst>
              <a:ext uri="{FF2B5EF4-FFF2-40B4-BE49-F238E27FC236}">
                <a16:creationId xmlns:a16="http://schemas.microsoft.com/office/drawing/2014/main" id="{EEA373B6-2E1B-4B1A-80DC-D15F1C4A846D}"/>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1193006" y="684610"/>
            <a:ext cx="3774280" cy="3774280"/>
          </a:xfrm>
          <a:prstGeom prst="rect">
            <a:avLst/>
          </a:prstGeom>
        </p:spPr>
      </p:pic>
      <p:sp>
        <p:nvSpPr>
          <p:cNvPr id="2" name="TextBox 1">
            <a:extLst>
              <a:ext uri="{FF2B5EF4-FFF2-40B4-BE49-F238E27FC236}">
                <a16:creationId xmlns:a16="http://schemas.microsoft.com/office/drawing/2014/main" id="{AC1411A2-D4E0-423E-8FC7-C1B9B3F748C1}"/>
              </a:ext>
            </a:extLst>
          </p:cNvPr>
          <p:cNvSpPr txBox="1"/>
          <p:nvPr/>
        </p:nvSpPr>
        <p:spPr>
          <a:xfrm>
            <a:off x="5172120" y="1156612"/>
            <a:ext cx="3774280" cy="296677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endParaRPr lang="en-US" dirty="0">
              <a:solidFill>
                <a:schemeClr val="tx1">
                  <a:lumMod val="75000"/>
                </a:schemeClr>
              </a:solidFill>
              <a:latin typeface="Merriweather" panose="020B0604020202020204" charset="0"/>
            </a:endParaRPr>
          </a:p>
          <a:p>
            <a:pPr marL="285750" indent="-285750">
              <a:lnSpc>
                <a:spcPct val="150000"/>
              </a:lnSpc>
              <a:buFont typeface="Wingdings" panose="05000000000000000000" pitchFamily="2" charset="2"/>
              <a:buChar char="Ø"/>
            </a:pPr>
            <a:endParaRPr lang="en-US" dirty="0">
              <a:solidFill>
                <a:schemeClr val="tx1">
                  <a:lumMod val="75000"/>
                </a:schemeClr>
              </a:solidFill>
              <a:latin typeface="Merriweather" panose="020B0604020202020204" charset="0"/>
            </a:endParaRPr>
          </a:p>
          <a:p>
            <a:pPr marL="285750" indent="-285750">
              <a:lnSpc>
                <a:spcPct val="150000"/>
              </a:lnSpc>
              <a:buFont typeface="Wingdings" panose="05000000000000000000" pitchFamily="2" charset="2"/>
              <a:buChar char="Ø"/>
            </a:pPr>
            <a:r>
              <a:rPr lang="en-US" dirty="0">
                <a:solidFill>
                  <a:schemeClr val="tx1">
                    <a:lumMod val="75000"/>
                  </a:schemeClr>
                </a:solidFill>
                <a:latin typeface="Merriweather" panose="020B0604020202020204" charset="0"/>
              </a:rPr>
              <a:t>Reviews help in analyzing customer’s likes and dislikes.</a:t>
            </a:r>
          </a:p>
          <a:p>
            <a:pPr marL="285750" indent="-285750">
              <a:lnSpc>
                <a:spcPct val="150000"/>
              </a:lnSpc>
              <a:buFont typeface="Wingdings" panose="05000000000000000000" pitchFamily="2" charset="2"/>
              <a:buChar char="Ø"/>
            </a:pPr>
            <a:r>
              <a:rPr lang="en-US" dirty="0">
                <a:solidFill>
                  <a:schemeClr val="tx1">
                    <a:lumMod val="75000"/>
                  </a:schemeClr>
                </a:solidFill>
                <a:latin typeface="Merriweather" panose="020B0604020202020204" charset="0"/>
              </a:rPr>
              <a:t>Help in improving the Rating of the restaurant.</a:t>
            </a:r>
          </a:p>
          <a:p>
            <a:pPr marL="285750" indent="-285750">
              <a:lnSpc>
                <a:spcPct val="150000"/>
              </a:lnSpc>
              <a:buFont typeface="Wingdings" panose="05000000000000000000" pitchFamily="2" charset="2"/>
              <a:buChar char="Ø"/>
            </a:pPr>
            <a:r>
              <a:rPr lang="en-US" dirty="0">
                <a:solidFill>
                  <a:schemeClr val="tx1">
                    <a:lumMod val="75000"/>
                  </a:schemeClr>
                </a:solidFill>
                <a:latin typeface="Merriweather" panose="020B0604020202020204" charset="0"/>
              </a:rPr>
              <a:t>Analyze the 1-star rating to check where to improve.</a:t>
            </a:r>
          </a:p>
          <a:p>
            <a:pPr>
              <a:lnSpc>
                <a:spcPct val="150000"/>
              </a:lnSpc>
            </a:pPr>
            <a:endParaRPr lang="en-CA" dirty="0">
              <a:latin typeface="Merriweather" panose="020B0604020202020204" charset="0"/>
            </a:endParaRPr>
          </a:p>
        </p:txBody>
      </p:sp>
      <p:sp>
        <p:nvSpPr>
          <p:cNvPr id="3" name="Rectangle 2">
            <a:extLst>
              <a:ext uri="{FF2B5EF4-FFF2-40B4-BE49-F238E27FC236}">
                <a16:creationId xmlns:a16="http://schemas.microsoft.com/office/drawing/2014/main" id="{FB358E22-4EC9-422E-A64C-A10A28DEBC18}"/>
              </a:ext>
            </a:extLst>
          </p:cNvPr>
          <p:cNvSpPr/>
          <p:nvPr/>
        </p:nvSpPr>
        <p:spPr>
          <a:xfrm>
            <a:off x="5543892" y="1156612"/>
            <a:ext cx="2799164" cy="523220"/>
          </a:xfrm>
          <a:prstGeom prst="rect">
            <a:avLst/>
          </a:prstGeom>
        </p:spPr>
        <p:txBody>
          <a:bodyPr wrap="none">
            <a:spAutoFit/>
          </a:bodyPr>
          <a:lstStyle/>
          <a:p>
            <a:pPr lvl="0" algn="ctr">
              <a:spcBef>
                <a:spcPts val="600"/>
              </a:spcBef>
              <a:buSzPts val="2400"/>
            </a:pPr>
            <a:r>
              <a:rPr lang="en-CA" sz="2800" b="1" dirty="0">
                <a:solidFill>
                  <a:schemeClr val="tx1">
                    <a:lumMod val="75000"/>
                  </a:schemeClr>
                </a:solidFill>
                <a:latin typeface="Merriweather" panose="020B0604020202020204" charset="0"/>
                <a:ea typeface="Amatic SC"/>
                <a:cs typeface="Amatic SC"/>
                <a:sym typeface="Amatic SC"/>
              </a:rPr>
              <a:t>4 Star Reviews</a:t>
            </a:r>
          </a:p>
        </p:txBody>
      </p:sp>
      <p:pic>
        <p:nvPicPr>
          <p:cNvPr id="4" name="Recorded Sound">
            <a:hlinkClick r:id="" action="ppaction://media"/>
            <a:extLst>
              <a:ext uri="{FF2B5EF4-FFF2-40B4-BE49-F238E27FC236}">
                <a16:creationId xmlns:a16="http://schemas.microsoft.com/office/drawing/2014/main" id="{EC416098-D373-4735-A2CC-22FC85FDE8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38896" y="440928"/>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30"/>
          <p:cNvSpPr txBox="1">
            <a:spLocks noGrp="1"/>
          </p:cNvSpPr>
          <p:nvPr>
            <p:ph type="body" idx="4294967295"/>
          </p:nvPr>
        </p:nvSpPr>
        <p:spPr>
          <a:xfrm>
            <a:off x="5143500" y="684610"/>
            <a:ext cx="3013500" cy="65651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400"/>
              <a:buNone/>
            </a:pPr>
            <a:r>
              <a:rPr lang="en-CA" sz="2800" b="1" dirty="0">
                <a:solidFill>
                  <a:schemeClr val="tx1">
                    <a:lumMod val="75000"/>
                  </a:schemeClr>
                </a:solidFill>
                <a:latin typeface="Merriweather" panose="020B0604020202020204" charset="0"/>
                <a:ea typeface="Amatic SC"/>
                <a:cs typeface="Amatic SC"/>
                <a:sym typeface="Amatic SC"/>
              </a:rPr>
              <a:t>2 Star Reviews</a:t>
            </a:r>
          </a:p>
          <a:p>
            <a:pPr marL="171450" indent="-171450" algn="ctr">
              <a:buFont typeface="Wingdings" panose="05000000000000000000" pitchFamily="2" charset="2"/>
              <a:buChar char="v"/>
            </a:pPr>
            <a:endParaRPr lang="en-US" sz="1200" dirty="0"/>
          </a:p>
          <a:p>
            <a:pPr marL="171450" indent="-171450" algn="ctr">
              <a:buFont typeface="Wingdings" panose="05000000000000000000" pitchFamily="2" charset="2"/>
              <a:buChar char="v"/>
            </a:pPr>
            <a:endParaRPr lang="en-US" sz="1200" dirty="0"/>
          </a:p>
        </p:txBody>
      </p:sp>
      <p:sp>
        <p:nvSpPr>
          <p:cNvPr id="2354" name="Google Shape;2354;p30"/>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24</a:t>
            </a:fld>
            <a:endParaRPr/>
          </a:p>
        </p:txBody>
      </p:sp>
      <p:pic>
        <p:nvPicPr>
          <p:cNvPr id="3" name="Picture 2" descr="A close up of text on a white background&#10;&#10;Description automatically generated">
            <a:extLst>
              <a:ext uri="{FF2B5EF4-FFF2-40B4-BE49-F238E27FC236}">
                <a16:creationId xmlns:a16="http://schemas.microsoft.com/office/drawing/2014/main" id="{33D9E00F-3A27-4371-BF41-7D0F5094EA65}"/>
              </a:ext>
            </a:extLst>
          </p:cNvPr>
          <p:cNvPicPr>
            <a:picLocks noChangeAspect="1"/>
          </p:cNvPicPr>
          <p:nvPr/>
        </p:nvPicPr>
        <p:blipFill>
          <a:blip r:embed="rId5"/>
          <a:stretch>
            <a:fillRect/>
          </a:stretch>
        </p:blipFill>
        <p:spPr>
          <a:xfrm>
            <a:off x="1130530" y="698767"/>
            <a:ext cx="3760123" cy="3760123"/>
          </a:xfrm>
          <a:prstGeom prst="rect">
            <a:avLst/>
          </a:prstGeom>
        </p:spPr>
      </p:pic>
      <p:sp>
        <p:nvSpPr>
          <p:cNvPr id="2" name="TextBox 1">
            <a:extLst>
              <a:ext uri="{FF2B5EF4-FFF2-40B4-BE49-F238E27FC236}">
                <a16:creationId xmlns:a16="http://schemas.microsoft.com/office/drawing/2014/main" id="{C4C86D9D-E2FA-4BB4-9637-80C32BF3B519}"/>
              </a:ext>
            </a:extLst>
          </p:cNvPr>
          <p:cNvSpPr txBox="1"/>
          <p:nvPr/>
        </p:nvSpPr>
        <p:spPr>
          <a:xfrm>
            <a:off x="5277394" y="1576251"/>
            <a:ext cx="3100252" cy="2246769"/>
          </a:xfrm>
          <a:prstGeom prst="rect">
            <a:avLst/>
          </a:prstGeom>
          <a:noFill/>
        </p:spPr>
        <p:txBody>
          <a:bodyPr wrap="square" rtlCol="0">
            <a:spAutoFit/>
          </a:bodyPr>
          <a:lstStyle/>
          <a:p>
            <a:pPr lvl="0">
              <a:spcBef>
                <a:spcPts val="600"/>
              </a:spcBef>
              <a:buSzPts val="2400"/>
            </a:pPr>
            <a:r>
              <a:rPr lang="en-CA" sz="1600" dirty="0">
                <a:latin typeface="Merriweather" panose="020B0604020202020204" charset="0"/>
                <a:sym typeface="Amatic SC"/>
              </a:rPr>
              <a:t>Below are some of the factors affecting Rating:</a:t>
            </a:r>
          </a:p>
          <a:p>
            <a:pPr marL="0" indent="0" algn="ctr">
              <a:buNone/>
            </a:pPr>
            <a:endParaRPr lang="en-US" sz="1200" dirty="0">
              <a:latin typeface="Merriweather" panose="020B0604020202020204" charset="0"/>
            </a:endParaRPr>
          </a:p>
          <a:p>
            <a:pPr marL="285750" indent="-285750">
              <a:buFont typeface="Wingdings" panose="05000000000000000000" pitchFamily="2" charset="2"/>
              <a:buChar char="Ø"/>
            </a:pPr>
            <a:r>
              <a:rPr lang="en-US" sz="1600" dirty="0">
                <a:latin typeface="Merriweather" panose="020B0604020202020204" charset="0"/>
              </a:rPr>
              <a:t>Quality</a:t>
            </a:r>
          </a:p>
          <a:p>
            <a:pPr marL="285750" indent="-285750">
              <a:buFont typeface="Wingdings" panose="05000000000000000000" pitchFamily="2" charset="2"/>
              <a:buChar char="Ø"/>
            </a:pPr>
            <a:r>
              <a:rPr lang="en-US" sz="1600" dirty="0">
                <a:latin typeface="Merriweather" panose="020B0604020202020204" charset="0"/>
              </a:rPr>
              <a:t>Order</a:t>
            </a:r>
          </a:p>
          <a:p>
            <a:pPr marL="285750" indent="-285750">
              <a:buFont typeface="Wingdings" panose="05000000000000000000" pitchFamily="2" charset="2"/>
              <a:buChar char="Ø"/>
            </a:pPr>
            <a:r>
              <a:rPr lang="en-US" sz="1600" dirty="0">
                <a:latin typeface="Merriweather" panose="020B0604020202020204" charset="0"/>
              </a:rPr>
              <a:t>Time</a:t>
            </a:r>
          </a:p>
          <a:p>
            <a:pPr marL="285750" indent="-285750">
              <a:buFont typeface="Wingdings" panose="05000000000000000000" pitchFamily="2" charset="2"/>
              <a:buChar char="Ø"/>
            </a:pPr>
            <a:r>
              <a:rPr lang="en-US" sz="1600" dirty="0">
                <a:latin typeface="Merriweather" panose="020B0604020202020204" charset="0"/>
              </a:rPr>
              <a:t>Quantity</a:t>
            </a:r>
          </a:p>
          <a:p>
            <a:pPr marL="285750" indent="-285750">
              <a:buFont typeface="Wingdings" panose="05000000000000000000" pitchFamily="2" charset="2"/>
              <a:buChar char="Ø"/>
            </a:pPr>
            <a:r>
              <a:rPr lang="en-US" sz="1600" dirty="0">
                <a:latin typeface="Merriweather" panose="020B0604020202020204" charset="0"/>
              </a:rPr>
              <a:t>Money</a:t>
            </a:r>
          </a:p>
          <a:p>
            <a:endParaRPr lang="en-CA" sz="1600" dirty="0">
              <a:latin typeface="Merriweather" panose="020B0604020202020204" charset="0"/>
            </a:endParaRPr>
          </a:p>
        </p:txBody>
      </p:sp>
      <p:pic>
        <p:nvPicPr>
          <p:cNvPr id="4" name="Recorded Sound">
            <a:hlinkClick r:id="" action="ppaction://media"/>
            <a:extLst>
              <a:ext uri="{FF2B5EF4-FFF2-40B4-BE49-F238E27FC236}">
                <a16:creationId xmlns:a16="http://schemas.microsoft.com/office/drawing/2014/main" id="{E66C8AC7-E1EE-4F63-8375-8D86E4D32B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14025" y="440928"/>
            <a:ext cx="487363" cy="487363"/>
          </a:xfrm>
          <a:prstGeom prst="rect">
            <a:avLst/>
          </a:prstGeom>
        </p:spPr>
      </p:pic>
    </p:spTree>
    <p:extLst>
      <p:ext uri="{BB962C8B-B14F-4D97-AF65-F5344CB8AC3E}">
        <p14:creationId xmlns:p14="http://schemas.microsoft.com/office/powerpoint/2010/main" val="168975504"/>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800" dirty="0">
                <a:latin typeface="Merriweather" panose="020B0604020202020204" charset="0"/>
              </a:rPr>
              <a:t>Application</a:t>
            </a:r>
            <a:endParaRPr sz="4800" dirty="0">
              <a:latin typeface="Merriweather" panose="020B0604020202020204" charset="0"/>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Rectangle 1">
            <a:extLst>
              <a:ext uri="{FF2B5EF4-FFF2-40B4-BE49-F238E27FC236}">
                <a16:creationId xmlns:a16="http://schemas.microsoft.com/office/drawing/2014/main" id="{7169159C-F215-4F26-BE30-B5B34C50F57A}"/>
              </a:ext>
            </a:extLst>
          </p:cNvPr>
          <p:cNvSpPr/>
          <p:nvPr/>
        </p:nvSpPr>
        <p:spPr>
          <a:xfrm>
            <a:off x="1706730" y="2417862"/>
            <a:ext cx="5973110" cy="523220"/>
          </a:xfrm>
          <a:prstGeom prst="rect">
            <a:avLst/>
          </a:prstGeom>
        </p:spPr>
        <p:txBody>
          <a:bodyPr wrap="none">
            <a:spAutoFit/>
          </a:bodyPr>
          <a:lstStyle/>
          <a:p>
            <a:r>
              <a:rPr lang="en-CA" sz="2800" b="1" dirty="0">
                <a:solidFill>
                  <a:schemeClr val="bg1"/>
                </a:solidFill>
                <a:latin typeface="Merriweather" panose="020B0604020202020204" charset="0"/>
              </a:rPr>
              <a:t>(Completion Date: April 4,2020)</a:t>
            </a:r>
            <a:endParaRPr lang="en-CA" sz="2800" dirty="0">
              <a:solidFill>
                <a:schemeClr val="bg1"/>
              </a:solidFill>
            </a:endParaRPr>
          </a:p>
        </p:txBody>
      </p:sp>
      <p:pic>
        <p:nvPicPr>
          <p:cNvPr id="3" name="slide25">
            <a:hlinkClick r:id="" action="ppaction://media"/>
            <a:extLst>
              <a:ext uri="{FF2B5EF4-FFF2-40B4-BE49-F238E27FC236}">
                <a16:creationId xmlns:a16="http://schemas.microsoft.com/office/drawing/2014/main" id="{7399C1E7-981C-4743-A97A-2DCDA115EA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86075" y="177866"/>
            <a:ext cx="487363" cy="487363"/>
          </a:xfrm>
          <a:prstGeom prst="rect">
            <a:avLst/>
          </a:prstGeom>
        </p:spPr>
      </p:pic>
    </p:spTree>
    <p:extLst>
      <p:ext uri="{BB962C8B-B14F-4D97-AF65-F5344CB8AC3E}">
        <p14:creationId xmlns:p14="http://schemas.microsoft.com/office/powerpoint/2010/main" val="1344134395"/>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31"/>
          <p:cNvSpPr/>
          <p:nvPr/>
        </p:nvSpPr>
        <p:spPr>
          <a:xfrm>
            <a:off x="2897926" y="774553"/>
            <a:ext cx="3348000" cy="2255700"/>
          </a:xfrm>
          <a:prstGeom prst="rect">
            <a:avLst/>
          </a:prstGeom>
          <a:no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accent5"/>
                </a:solidFill>
                <a:latin typeface="Merriweather"/>
                <a:ea typeface="Merriweather"/>
                <a:cs typeface="Merriweather"/>
                <a:sym typeface="Merriweather"/>
              </a:rPr>
              <a:t>Place your screenshot here</a:t>
            </a:r>
            <a:endParaRPr sz="1000" b="0" i="0" u="none" strike="noStrike" cap="none">
              <a:solidFill>
                <a:schemeClr val="accent5"/>
              </a:solidFill>
              <a:latin typeface="Merriweather"/>
              <a:ea typeface="Merriweather"/>
              <a:cs typeface="Merriweather"/>
              <a:sym typeface="Merriweather"/>
            </a:endParaRPr>
          </a:p>
        </p:txBody>
      </p:sp>
      <p:sp>
        <p:nvSpPr>
          <p:cNvPr id="2367" name="Google Shape;2367;p31"/>
          <p:cNvSpPr txBox="1">
            <a:spLocks noGrp="1"/>
          </p:cNvSpPr>
          <p:nvPr>
            <p:ph type="body" idx="4294967295"/>
          </p:nvPr>
        </p:nvSpPr>
        <p:spPr>
          <a:xfrm>
            <a:off x="1341756" y="98188"/>
            <a:ext cx="6674700" cy="95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400"/>
              <a:buNone/>
            </a:pPr>
            <a:r>
              <a:rPr lang="en-CA" sz="2800" b="1" dirty="0">
                <a:solidFill>
                  <a:schemeClr val="tx1">
                    <a:lumMod val="75000"/>
                  </a:schemeClr>
                </a:solidFill>
                <a:latin typeface="Merriweather" panose="020B0604020202020204" charset="0"/>
                <a:ea typeface="Amatic SC"/>
                <a:cs typeface="Amatic SC"/>
                <a:sym typeface="Amatic SC"/>
              </a:rPr>
              <a:t>Restaurant rating application</a:t>
            </a:r>
            <a:endParaRPr sz="2800" b="1" dirty="0">
              <a:solidFill>
                <a:schemeClr val="tx1">
                  <a:lumMod val="75000"/>
                </a:schemeClr>
              </a:solidFill>
              <a:latin typeface="Merriweather" panose="020B0604020202020204" charset="0"/>
              <a:ea typeface="Amatic SC"/>
              <a:cs typeface="Amatic SC"/>
              <a:sym typeface="Amatic SC"/>
            </a:endParaRPr>
          </a:p>
        </p:txBody>
      </p:sp>
      <p:sp>
        <p:nvSpPr>
          <p:cNvPr id="2368" name="Google Shape;2368;p3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26</a:t>
            </a:fld>
            <a:endParaRPr/>
          </a:p>
        </p:txBody>
      </p:sp>
      <p:sp>
        <p:nvSpPr>
          <p:cNvPr id="2" name="TextBox 1">
            <a:extLst>
              <a:ext uri="{FF2B5EF4-FFF2-40B4-BE49-F238E27FC236}">
                <a16:creationId xmlns:a16="http://schemas.microsoft.com/office/drawing/2014/main" id="{1F18E7CB-C2DF-4A43-90F3-8FB4CFBD27A5}"/>
              </a:ext>
            </a:extLst>
          </p:cNvPr>
          <p:cNvSpPr txBox="1"/>
          <p:nvPr/>
        </p:nvSpPr>
        <p:spPr>
          <a:xfrm>
            <a:off x="6583223" y="1340643"/>
            <a:ext cx="2353832" cy="2462213"/>
          </a:xfrm>
          <a:prstGeom prst="rect">
            <a:avLst/>
          </a:prstGeom>
          <a:noFill/>
        </p:spPr>
        <p:txBody>
          <a:bodyPr wrap="square" rtlCol="0">
            <a:spAutoFit/>
          </a:bodyPr>
          <a:lstStyle/>
          <a:p>
            <a:r>
              <a:rPr lang="en-CA" dirty="0">
                <a:latin typeface="Merriweather" panose="020B0604020202020204" charset="0"/>
              </a:rPr>
              <a:t>Web Application based on Django framework.</a:t>
            </a:r>
          </a:p>
          <a:p>
            <a:endParaRPr lang="en-CA" dirty="0">
              <a:latin typeface="Merriweather" panose="020B0604020202020204" charset="0"/>
            </a:endParaRPr>
          </a:p>
          <a:p>
            <a:r>
              <a:rPr lang="en-CA" dirty="0">
                <a:latin typeface="Merriweather" panose="020B0604020202020204" charset="0"/>
              </a:rPr>
              <a:t>Input parameters:</a:t>
            </a:r>
          </a:p>
          <a:p>
            <a:pPr marL="285750" indent="-285750">
              <a:buFont typeface="Wingdings" panose="05000000000000000000" pitchFamily="2" charset="2"/>
              <a:buChar char="Ø"/>
            </a:pPr>
            <a:r>
              <a:rPr lang="en-CA" dirty="0">
                <a:latin typeface="Merriweather" panose="020B0604020202020204" charset="0"/>
              </a:rPr>
              <a:t>Online Order</a:t>
            </a:r>
          </a:p>
          <a:p>
            <a:pPr marL="285750" indent="-285750">
              <a:buFont typeface="Wingdings" panose="05000000000000000000" pitchFamily="2" charset="2"/>
              <a:buChar char="Ø"/>
            </a:pPr>
            <a:r>
              <a:rPr lang="en-CA" dirty="0">
                <a:latin typeface="Merriweather" panose="020B0604020202020204" charset="0"/>
              </a:rPr>
              <a:t>Book Table</a:t>
            </a:r>
          </a:p>
          <a:p>
            <a:pPr marL="285750" indent="-285750">
              <a:buFont typeface="Wingdings" panose="05000000000000000000" pitchFamily="2" charset="2"/>
              <a:buChar char="Ø"/>
            </a:pPr>
            <a:r>
              <a:rPr lang="en-CA" dirty="0">
                <a:latin typeface="Merriweather" panose="020B0604020202020204" charset="0"/>
              </a:rPr>
              <a:t>Restaurant Type</a:t>
            </a:r>
          </a:p>
          <a:p>
            <a:pPr marL="285750" indent="-285750">
              <a:buFont typeface="Wingdings" panose="05000000000000000000" pitchFamily="2" charset="2"/>
              <a:buChar char="Ø"/>
            </a:pPr>
            <a:r>
              <a:rPr lang="en-CA" dirty="0">
                <a:latin typeface="Merriweather" panose="020B0604020202020204" charset="0"/>
              </a:rPr>
              <a:t>City</a:t>
            </a:r>
          </a:p>
          <a:p>
            <a:pPr marL="285750" indent="-285750">
              <a:buFont typeface="Wingdings" panose="05000000000000000000" pitchFamily="2" charset="2"/>
              <a:buChar char="Ø"/>
            </a:pPr>
            <a:r>
              <a:rPr lang="en-CA" dirty="0">
                <a:latin typeface="Merriweather" panose="020B0604020202020204" charset="0"/>
              </a:rPr>
              <a:t>Votes</a:t>
            </a:r>
          </a:p>
          <a:p>
            <a:pPr marL="285750" indent="-285750">
              <a:buFont typeface="Wingdings" panose="05000000000000000000" pitchFamily="2" charset="2"/>
              <a:buChar char="Ø"/>
            </a:pPr>
            <a:r>
              <a:rPr lang="en-CA" dirty="0">
                <a:latin typeface="Merriweather" panose="020B0604020202020204" charset="0"/>
              </a:rPr>
              <a:t>Cost(approx.)</a:t>
            </a:r>
          </a:p>
          <a:p>
            <a:pPr marL="285750" indent="-285750">
              <a:buFont typeface="Wingdings" panose="05000000000000000000" pitchFamily="2" charset="2"/>
              <a:buChar char="v"/>
            </a:pPr>
            <a:endParaRPr lang="en-CA" dirty="0">
              <a:latin typeface="Merriweather" panose="020B0604020202020204" charset="0"/>
            </a:endParaRPr>
          </a:p>
        </p:txBody>
      </p:sp>
      <p:pic>
        <p:nvPicPr>
          <p:cNvPr id="7" name="Picture 6">
            <a:extLst>
              <a:ext uri="{FF2B5EF4-FFF2-40B4-BE49-F238E27FC236}">
                <a16:creationId xmlns:a16="http://schemas.microsoft.com/office/drawing/2014/main" id="{21A53C44-3D61-4F85-AE2F-20841D4867EE}"/>
              </a:ext>
            </a:extLst>
          </p:cNvPr>
          <p:cNvPicPr>
            <a:picLocks noChangeAspect="1"/>
          </p:cNvPicPr>
          <p:nvPr/>
        </p:nvPicPr>
        <p:blipFill>
          <a:blip r:embed="rId5"/>
          <a:stretch>
            <a:fillRect/>
          </a:stretch>
        </p:blipFill>
        <p:spPr>
          <a:xfrm>
            <a:off x="83177" y="774553"/>
            <a:ext cx="6368182" cy="3936784"/>
          </a:xfrm>
          <a:prstGeom prst="rect">
            <a:avLst/>
          </a:prstGeom>
        </p:spPr>
      </p:pic>
      <p:pic>
        <p:nvPicPr>
          <p:cNvPr id="3" name="slide26">
            <a:hlinkClick r:id="" action="ppaction://media"/>
            <a:extLst>
              <a:ext uri="{FF2B5EF4-FFF2-40B4-BE49-F238E27FC236}">
                <a16:creationId xmlns:a16="http://schemas.microsoft.com/office/drawing/2014/main" id="{1DD7210B-3096-4281-83A5-2F81694C48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09938" y="466271"/>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pic>
        <p:nvPicPr>
          <p:cNvPr id="7" name="Picture 6">
            <a:extLst>
              <a:ext uri="{FF2B5EF4-FFF2-40B4-BE49-F238E27FC236}">
                <a16:creationId xmlns:a16="http://schemas.microsoft.com/office/drawing/2014/main" id="{95BBBDAB-8D8E-44EA-9585-134AC3CB43B0}"/>
              </a:ext>
            </a:extLst>
          </p:cNvPr>
          <p:cNvPicPr>
            <a:picLocks noChangeAspect="1"/>
          </p:cNvPicPr>
          <p:nvPr/>
        </p:nvPicPr>
        <p:blipFill>
          <a:blip r:embed="rId5"/>
          <a:stretch>
            <a:fillRect/>
          </a:stretch>
        </p:blipFill>
        <p:spPr>
          <a:xfrm>
            <a:off x="-200" y="922091"/>
            <a:ext cx="9144000" cy="2219739"/>
          </a:xfrm>
          <a:prstGeom prst="rect">
            <a:avLst/>
          </a:prstGeom>
        </p:spPr>
      </p:pic>
      <p:sp>
        <p:nvSpPr>
          <p:cNvPr id="2367" name="Google Shape;2367;p31"/>
          <p:cNvSpPr txBox="1">
            <a:spLocks noGrp="1"/>
          </p:cNvSpPr>
          <p:nvPr>
            <p:ph type="body" idx="4294967295"/>
          </p:nvPr>
        </p:nvSpPr>
        <p:spPr>
          <a:xfrm>
            <a:off x="1341756" y="98188"/>
            <a:ext cx="6674700" cy="95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600"/>
              </a:spcBef>
              <a:spcAft>
                <a:spcPts val="0"/>
              </a:spcAft>
              <a:buSzPts val="2400"/>
              <a:buNone/>
            </a:pPr>
            <a:r>
              <a:rPr lang="en-CA" sz="2800" b="1" dirty="0">
                <a:solidFill>
                  <a:schemeClr val="tx1">
                    <a:lumMod val="75000"/>
                  </a:schemeClr>
                </a:solidFill>
                <a:latin typeface="Merriweather" panose="020B0604020202020204" charset="0"/>
                <a:ea typeface="Amatic SC"/>
                <a:cs typeface="Amatic SC"/>
                <a:sym typeface="Amatic SC"/>
              </a:rPr>
              <a:t>The Rate Predictor</a:t>
            </a:r>
            <a:endParaRPr sz="2800" b="1" dirty="0">
              <a:solidFill>
                <a:schemeClr val="tx1">
                  <a:lumMod val="75000"/>
                </a:schemeClr>
              </a:solidFill>
              <a:latin typeface="Merriweather" panose="020B0604020202020204" charset="0"/>
              <a:ea typeface="Amatic SC"/>
              <a:cs typeface="Amatic SC"/>
              <a:sym typeface="Amatic SC"/>
            </a:endParaRPr>
          </a:p>
        </p:txBody>
      </p:sp>
      <p:sp>
        <p:nvSpPr>
          <p:cNvPr id="2368" name="Google Shape;2368;p3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27</a:t>
            </a:fld>
            <a:endParaRPr/>
          </a:p>
        </p:txBody>
      </p:sp>
      <p:sp>
        <p:nvSpPr>
          <p:cNvPr id="4" name="Rectangle 3">
            <a:extLst>
              <a:ext uri="{FF2B5EF4-FFF2-40B4-BE49-F238E27FC236}">
                <a16:creationId xmlns:a16="http://schemas.microsoft.com/office/drawing/2014/main" id="{0980C28B-9776-4244-9A3B-4B56639971FA}"/>
              </a:ext>
            </a:extLst>
          </p:cNvPr>
          <p:cNvSpPr/>
          <p:nvPr/>
        </p:nvSpPr>
        <p:spPr>
          <a:xfrm>
            <a:off x="492720" y="1534259"/>
            <a:ext cx="5636619" cy="5636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A73FCA98-6917-44D6-8A01-083040AB6568}"/>
              </a:ext>
            </a:extLst>
          </p:cNvPr>
          <p:cNvSpPr txBox="1"/>
          <p:nvPr/>
        </p:nvSpPr>
        <p:spPr>
          <a:xfrm>
            <a:off x="4825360" y="3742321"/>
            <a:ext cx="3307556" cy="1169551"/>
          </a:xfrm>
          <a:prstGeom prst="rect">
            <a:avLst/>
          </a:prstGeom>
          <a:noFill/>
        </p:spPr>
        <p:txBody>
          <a:bodyPr wrap="square" rtlCol="0">
            <a:spAutoFit/>
          </a:bodyPr>
          <a:lstStyle/>
          <a:p>
            <a:r>
              <a:rPr lang="en-CA" b="1" dirty="0">
                <a:latin typeface="Merriweather" panose="020B0604020202020204" charset="0"/>
              </a:rPr>
              <a:t>Dropdown Menu</a:t>
            </a:r>
          </a:p>
          <a:p>
            <a:pPr marL="285750" indent="-285750">
              <a:buFont typeface="Arial" panose="020B0604020202020204" pitchFamily="34" charset="0"/>
              <a:buChar char="•"/>
            </a:pPr>
            <a:r>
              <a:rPr lang="en-CA" dirty="0">
                <a:latin typeface="Merriweather" panose="020B0604020202020204" charset="0"/>
              </a:rPr>
              <a:t>Online Order</a:t>
            </a:r>
          </a:p>
          <a:p>
            <a:pPr marL="285750" indent="-285750">
              <a:buFont typeface="Arial" panose="020B0604020202020204" pitchFamily="34" charset="0"/>
              <a:buChar char="•"/>
            </a:pPr>
            <a:r>
              <a:rPr lang="en-CA" dirty="0">
                <a:latin typeface="Merriweather" panose="020B0604020202020204" charset="0"/>
              </a:rPr>
              <a:t>Book Table </a:t>
            </a:r>
          </a:p>
          <a:p>
            <a:pPr marL="285750" indent="-285750">
              <a:buFont typeface="Arial" panose="020B0604020202020204" pitchFamily="34" charset="0"/>
              <a:buChar char="•"/>
            </a:pPr>
            <a:r>
              <a:rPr lang="en-CA" dirty="0">
                <a:latin typeface="Merriweather" panose="020B0604020202020204" charset="0"/>
              </a:rPr>
              <a:t>Restaurant Type</a:t>
            </a:r>
          </a:p>
          <a:p>
            <a:pPr marL="285750" indent="-285750">
              <a:buFont typeface="Arial" panose="020B0604020202020204" pitchFamily="34" charset="0"/>
              <a:buChar char="•"/>
            </a:pPr>
            <a:r>
              <a:rPr lang="en-CA" dirty="0">
                <a:latin typeface="Merriweather" panose="020B0604020202020204" charset="0"/>
              </a:rPr>
              <a:t>City</a:t>
            </a:r>
          </a:p>
        </p:txBody>
      </p:sp>
      <p:sp>
        <p:nvSpPr>
          <p:cNvPr id="6" name="TextBox 5">
            <a:extLst>
              <a:ext uri="{FF2B5EF4-FFF2-40B4-BE49-F238E27FC236}">
                <a16:creationId xmlns:a16="http://schemas.microsoft.com/office/drawing/2014/main" id="{43C4EF14-CBDE-4B3D-8895-1D6D77B448A4}"/>
              </a:ext>
            </a:extLst>
          </p:cNvPr>
          <p:cNvSpPr txBox="1"/>
          <p:nvPr/>
        </p:nvSpPr>
        <p:spPr>
          <a:xfrm>
            <a:off x="2324848" y="3742321"/>
            <a:ext cx="1993793" cy="738664"/>
          </a:xfrm>
          <a:prstGeom prst="rect">
            <a:avLst/>
          </a:prstGeom>
          <a:noFill/>
        </p:spPr>
        <p:txBody>
          <a:bodyPr wrap="square" rtlCol="0">
            <a:spAutoFit/>
          </a:bodyPr>
          <a:lstStyle/>
          <a:p>
            <a:r>
              <a:rPr lang="en-CA" b="1" dirty="0">
                <a:latin typeface="Merriweather" panose="020B0604020202020204" charset="0"/>
              </a:rPr>
              <a:t>Text Input</a:t>
            </a:r>
          </a:p>
          <a:p>
            <a:pPr marL="285750" indent="-285750">
              <a:buFont typeface="Arial" panose="020B0604020202020204" pitchFamily="34" charset="0"/>
              <a:buChar char="•"/>
            </a:pPr>
            <a:r>
              <a:rPr lang="en-CA" dirty="0">
                <a:latin typeface="Merriweather" panose="020B0604020202020204" charset="0"/>
              </a:rPr>
              <a:t>Votes</a:t>
            </a:r>
          </a:p>
          <a:p>
            <a:pPr marL="285750" indent="-285750">
              <a:buFont typeface="Arial" panose="020B0604020202020204" pitchFamily="34" charset="0"/>
              <a:buChar char="•"/>
            </a:pPr>
            <a:r>
              <a:rPr lang="en-CA" dirty="0">
                <a:latin typeface="Merriweather" panose="020B0604020202020204" charset="0"/>
              </a:rPr>
              <a:t>Cost(approx.)</a:t>
            </a:r>
          </a:p>
        </p:txBody>
      </p:sp>
      <p:sp>
        <p:nvSpPr>
          <p:cNvPr id="8" name="TextBox 7">
            <a:extLst>
              <a:ext uri="{FF2B5EF4-FFF2-40B4-BE49-F238E27FC236}">
                <a16:creationId xmlns:a16="http://schemas.microsoft.com/office/drawing/2014/main" id="{92E486C4-AFFF-4D01-9EBE-CBD34FBD775A}"/>
              </a:ext>
            </a:extLst>
          </p:cNvPr>
          <p:cNvSpPr txBox="1"/>
          <p:nvPr/>
        </p:nvSpPr>
        <p:spPr>
          <a:xfrm>
            <a:off x="3321544" y="3288187"/>
            <a:ext cx="2500512" cy="338554"/>
          </a:xfrm>
          <a:prstGeom prst="rect">
            <a:avLst/>
          </a:prstGeom>
          <a:noFill/>
        </p:spPr>
        <p:txBody>
          <a:bodyPr wrap="square" rtlCol="0">
            <a:spAutoFit/>
          </a:bodyPr>
          <a:lstStyle/>
          <a:p>
            <a:r>
              <a:rPr lang="en-CA" sz="1600" b="1" dirty="0">
                <a:latin typeface="Merriweather" panose="020B0604020202020204" charset="0"/>
              </a:rPr>
              <a:t>Prediction Features</a:t>
            </a:r>
          </a:p>
        </p:txBody>
      </p:sp>
      <p:pic>
        <p:nvPicPr>
          <p:cNvPr id="2" name="slide27">
            <a:hlinkClick r:id="" action="ppaction://media"/>
            <a:extLst>
              <a:ext uri="{FF2B5EF4-FFF2-40B4-BE49-F238E27FC236}">
                <a16:creationId xmlns:a16="http://schemas.microsoft.com/office/drawing/2014/main" id="{DA1A23B6-219D-4878-B6FE-8558D0CD5B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81064" y="393348"/>
            <a:ext cx="487363" cy="487363"/>
          </a:xfrm>
          <a:prstGeom prst="rect">
            <a:avLst/>
          </a:prstGeom>
        </p:spPr>
      </p:pic>
    </p:spTree>
    <p:extLst>
      <p:ext uri="{BB962C8B-B14F-4D97-AF65-F5344CB8AC3E}">
        <p14:creationId xmlns:p14="http://schemas.microsoft.com/office/powerpoint/2010/main" val="638952048"/>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7" name="Google Shape;2367;p31"/>
          <p:cNvSpPr txBox="1">
            <a:spLocks noGrp="1"/>
          </p:cNvSpPr>
          <p:nvPr>
            <p:ph type="body" idx="4294967295"/>
          </p:nvPr>
        </p:nvSpPr>
        <p:spPr>
          <a:xfrm>
            <a:off x="3153120" y="-12274"/>
            <a:ext cx="6674700" cy="955800"/>
          </a:xfrm>
          <a:prstGeom prst="rect">
            <a:avLst/>
          </a:prstGeom>
          <a:noFill/>
          <a:ln>
            <a:noFill/>
          </a:ln>
        </p:spPr>
        <p:txBody>
          <a:bodyPr spcFirstLastPara="1" wrap="square" lIns="91425" tIns="91425" rIns="91425" bIns="91425" anchor="t" anchorCtr="0">
            <a:noAutofit/>
          </a:bodyPr>
          <a:lstStyle/>
          <a:p>
            <a:pPr marL="76200" indent="0">
              <a:buNone/>
            </a:pPr>
            <a:r>
              <a:rPr lang="en-CA" sz="2800" b="1" dirty="0">
                <a:solidFill>
                  <a:schemeClr val="tx1">
                    <a:lumMod val="75000"/>
                  </a:schemeClr>
                </a:solidFill>
                <a:latin typeface="Merriweather" panose="020B0604020202020204" charset="0"/>
                <a:cs typeface="Amatic SC"/>
              </a:rPr>
              <a:t>About Restaurants</a:t>
            </a:r>
          </a:p>
        </p:txBody>
      </p:sp>
      <p:sp>
        <p:nvSpPr>
          <p:cNvPr id="2368" name="Google Shape;2368;p3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28</a:t>
            </a:fld>
            <a:endParaRPr/>
          </a:p>
        </p:txBody>
      </p:sp>
      <p:sp>
        <p:nvSpPr>
          <p:cNvPr id="5" name="TextBox 4">
            <a:extLst>
              <a:ext uri="{FF2B5EF4-FFF2-40B4-BE49-F238E27FC236}">
                <a16:creationId xmlns:a16="http://schemas.microsoft.com/office/drawing/2014/main" id="{A73FCA98-6917-44D6-8A01-083040AB6568}"/>
              </a:ext>
            </a:extLst>
          </p:cNvPr>
          <p:cNvSpPr txBox="1"/>
          <p:nvPr/>
        </p:nvSpPr>
        <p:spPr>
          <a:xfrm>
            <a:off x="1435694" y="3780458"/>
            <a:ext cx="5936656" cy="1169551"/>
          </a:xfrm>
          <a:prstGeom prst="rect">
            <a:avLst/>
          </a:prstGeom>
          <a:noFill/>
        </p:spPr>
        <p:txBody>
          <a:bodyPr wrap="square" rtlCol="0">
            <a:spAutoFit/>
          </a:bodyPr>
          <a:lstStyle/>
          <a:p>
            <a:r>
              <a:rPr lang="en-CA" dirty="0">
                <a:latin typeface="Merriweather" panose="020B0604020202020204" charset="0"/>
              </a:rPr>
              <a:t>Brief description about</a:t>
            </a:r>
          </a:p>
          <a:p>
            <a:pPr marL="285750" indent="-285750">
              <a:buFont typeface="Arial" panose="020B0604020202020204" pitchFamily="34" charset="0"/>
              <a:buChar char="•"/>
            </a:pPr>
            <a:r>
              <a:rPr lang="en-CA" dirty="0">
                <a:latin typeface="Merriweather" panose="020B0604020202020204" charset="0"/>
              </a:rPr>
              <a:t>Total Restaurants under analysis</a:t>
            </a:r>
          </a:p>
          <a:p>
            <a:pPr marL="285750" indent="-285750">
              <a:buFont typeface="Arial" panose="020B0604020202020204" pitchFamily="34" charset="0"/>
              <a:buChar char="•"/>
            </a:pPr>
            <a:r>
              <a:rPr lang="en-CA" dirty="0">
                <a:latin typeface="Merriweather" panose="020B0604020202020204" charset="0"/>
              </a:rPr>
              <a:t>Best Location for restaurants</a:t>
            </a:r>
          </a:p>
          <a:p>
            <a:pPr marL="285750" indent="-285750">
              <a:buFont typeface="Arial" panose="020B0604020202020204" pitchFamily="34" charset="0"/>
              <a:buChar char="•"/>
            </a:pPr>
            <a:r>
              <a:rPr lang="en-CA" dirty="0">
                <a:latin typeface="Merriweather" panose="020B0604020202020204" charset="0"/>
              </a:rPr>
              <a:t>Best liked Cuisine</a:t>
            </a:r>
          </a:p>
          <a:p>
            <a:pPr marL="285750" indent="-285750">
              <a:buFont typeface="Arial" panose="020B0604020202020204" pitchFamily="34" charset="0"/>
              <a:buChar char="•"/>
            </a:pPr>
            <a:r>
              <a:rPr lang="en-CA" dirty="0">
                <a:latin typeface="Merriweather" panose="020B0604020202020204" charset="0"/>
              </a:rPr>
              <a:t>Top Rating</a:t>
            </a:r>
          </a:p>
        </p:txBody>
      </p:sp>
      <p:pic>
        <p:nvPicPr>
          <p:cNvPr id="7" name="Picture 6">
            <a:extLst>
              <a:ext uri="{FF2B5EF4-FFF2-40B4-BE49-F238E27FC236}">
                <a16:creationId xmlns:a16="http://schemas.microsoft.com/office/drawing/2014/main" id="{EAF84187-F100-4394-A6DA-56587C765B66}"/>
              </a:ext>
            </a:extLst>
          </p:cNvPr>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39496" y="566928"/>
            <a:ext cx="8485631" cy="3213530"/>
          </a:xfrm>
          <a:prstGeom prst="rect">
            <a:avLst/>
          </a:prstGeom>
          <a:noFill/>
          <a:ln>
            <a:noFill/>
          </a:ln>
        </p:spPr>
      </p:pic>
      <p:sp>
        <p:nvSpPr>
          <p:cNvPr id="4" name="Rectangle 3">
            <a:extLst>
              <a:ext uri="{FF2B5EF4-FFF2-40B4-BE49-F238E27FC236}">
                <a16:creationId xmlns:a16="http://schemas.microsoft.com/office/drawing/2014/main" id="{0980C28B-9776-4244-9A3B-4B56639971FA}"/>
              </a:ext>
            </a:extLst>
          </p:cNvPr>
          <p:cNvSpPr/>
          <p:nvPr/>
        </p:nvSpPr>
        <p:spPr>
          <a:xfrm>
            <a:off x="5605272" y="1374460"/>
            <a:ext cx="2700338" cy="149697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slide28">
            <a:hlinkClick r:id="" action="ppaction://media"/>
            <a:extLst>
              <a:ext uri="{FF2B5EF4-FFF2-40B4-BE49-F238E27FC236}">
                <a16:creationId xmlns:a16="http://schemas.microsoft.com/office/drawing/2014/main" id="{B157F625-894E-4EE9-8D11-18A0973299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201759017"/>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7" name="Google Shape;2367;p31"/>
          <p:cNvSpPr txBox="1">
            <a:spLocks noGrp="1"/>
          </p:cNvSpPr>
          <p:nvPr>
            <p:ph type="body" idx="4294967295"/>
          </p:nvPr>
        </p:nvSpPr>
        <p:spPr>
          <a:xfrm>
            <a:off x="1870445" y="115759"/>
            <a:ext cx="6674700" cy="955800"/>
          </a:xfrm>
          <a:prstGeom prst="rect">
            <a:avLst/>
          </a:prstGeom>
          <a:noFill/>
          <a:ln>
            <a:noFill/>
          </a:ln>
        </p:spPr>
        <p:txBody>
          <a:bodyPr spcFirstLastPara="1" wrap="square" lIns="91425" tIns="91425" rIns="91425" bIns="91425" anchor="t" anchorCtr="0">
            <a:noAutofit/>
          </a:bodyPr>
          <a:lstStyle/>
          <a:p>
            <a:pPr marL="76200" indent="0">
              <a:buNone/>
            </a:pPr>
            <a:r>
              <a:rPr lang="en-CA" sz="2800" b="1" dirty="0">
                <a:solidFill>
                  <a:schemeClr val="tx1">
                    <a:lumMod val="75000"/>
                  </a:schemeClr>
                </a:solidFill>
                <a:latin typeface="Merriweather" panose="020B0604020202020204" charset="0"/>
                <a:cs typeface="Amatic SC"/>
              </a:rPr>
              <a:t>A picture explain more than words</a:t>
            </a:r>
          </a:p>
        </p:txBody>
      </p:sp>
      <p:sp>
        <p:nvSpPr>
          <p:cNvPr id="2368" name="Google Shape;2368;p3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29</a:t>
            </a:fld>
            <a:endParaRPr/>
          </a:p>
        </p:txBody>
      </p:sp>
      <p:pic>
        <p:nvPicPr>
          <p:cNvPr id="7" name="Picture 6">
            <a:extLst>
              <a:ext uri="{FF2B5EF4-FFF2-40B4-BE49-F238E27FC236}">
                <a16:creationId xmlns:a16="http://schemas.microsoft.com/office/drawing/2014/main" id="{420F78C9-B031-422D-9549-B5006C8487B5}"/>
              </a:ext>
            </a:extLst>
          </p:cNvPr>
          <p:cNvPicPr>
            <a:picLocks noChangeAspect="1"/>
          </p:cNvPicPr>
          <p:nvPr/>
        </p:nvPicPr>
        <p:blipFill>
          <a:blip r:embed="rId5"/>
          <a:stretch>
            <a:fillRect/>
          </a:stretch>
        </p:blipFill>
        <p:spPr>
          <a:xfrm>
            <a:off x="378613" y="1071559"/>
            <a:ext cx="4829182" cy="3219454"/>
          </a:xfrm>
          <a:prstGeom prst="rect">
            <a:avLst/>
          </a:prstGeom>
        </p:spPr>
      </p:pic>
      <p:sp>
        <p:nvSpPr>
          <p:cNvPr id="8" name="TextBox 7">
            <a:extLst>
              <a:ext uri="{FF2B5EF4-FFF2-40B4-BE49-F238E27FC236}">
                <a16:creationId xmlns:a16="http://schemas.microsoft.com/office/drawing/2014/main" id="{D2A59492-5BEF-44EB-84C4-17439A0DA117}"/>
              </a:ext>
            </a:extLst>
          </p:cNvPr>
          <p:cNvSpPr txBox="1"/>
          <p:nvPr/>
        </p:nvSpPr>
        <p:spPr>
          <a:xfrm>
            <a:off x="5482827" y="1833086"/>
            <a:ext cx="2607469" cy="1477328"/>
          </a:xfrm>
          <a:prstGeom prst="rect">
            <a:avLst/>
          </a:prstGeom>
          <a:noFill/>
        </p:spPr>
        <p:txBody>
          <a:bodyPr wrap="square" rtlCol="0">
            <a:spAutoFit/>
          </a:bodyPr>
          <a:lstStyle/>
          <a:p>
            <a:pPr marL="285750" indent="-285750">
              <a:buFont typeface="Wingdings" panose="05000000000000000000" pitchFamily="2" charset="2"/>
              <a:buChar char="Ø"/>
            </a:pPr>
            <a:r>
              <a:rPr lang="en-CA" sz="1800" dirty="0">
                <a:latin typeface="Merriweather" panose="020B0604020202020204" charset="0"/>
              </a:rPr>
              <a:t>Clearly North Indian Food is the most preferred food type among people.</a:t>
            </a:r>
          </a:p>
        </p:txBody>
      </p:sp>
      <p:pic>
        <p:nvPicPr>
          <p:cNvPr id="2" name="slide29">
            <a:hlinkClick r:id="" action="ppaction://media"/>
            <a:extLst>
              <a:ext uri="{FF2B5EF4-FFF2-40B4-BE49-F238E27FC236}">
                <a16:creationId xmlns:a16="http://schemas.microsoft.com/office/drawing/2014/main" id="{2BBA928C-DAED-4128-909B-528A83B65F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61637" y="4291013"/>
            <a:ext cx="487363" cy="487363"/>
          </a:xfrm>
          <a:prstGeom prst="rect">
            <a:avLst/>
          </a:prstGeom>
        </p:spPr>
      </p:pic>
    </p:spTree>
    <p:extLst>
      <p:ext uri="{BB962C8B-B14F-4D97-AF65-F5344CB8AC3E}">
        <p14:creationId xmlns:p14="http://schemas.microsoft.com/office/powerpoint/2010/main" val="2255161087"/>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001122" y="160800"/>
            <a:ext cx="6880500" cy="8140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solidFill>
                  <a:schemeClr val="tx1">
                    <a:lumMod val="75000"/>
                  </a:schemeClr>
                </a:solidFill>
                <a:latin typeface="Merriweather" panose="020B0604020202020204" charset="0"/>
              </a:rPr>
              <a:t>Objective</a:t>
            </a:r>
            <a:endParaRPr sz="2800" dirty="0">
              <a:solidFill>
                <a:schemeClr val="tx1">
                  <a:lumMod val="75000"/>
                </a:schemeClr>
              </a:solidFill>
              <a:latin typeface="Merriweather" panose="020B0604020202020204" charset="0"/>
            </a:endParaRPr>
          </a:p>
        </p:txBody>
      </p:sp>
      <p:sp>
        <p:nvSpPr>
          <p:cNvPr id="1897" name="Google Shape;1897;p14"/>
          <p:cNvSpPr txBox="1"/>
          <p:nvPr/>
        </p:nvSpPr>
        <p:spPr>
          <a:xfrm>
            <a:off x="605245" y="1001109"/>
            <a:ext cx="7933509" cy="3141282"/>
          </a:xfrm>
          <a:prstGeom prst="rect">
            <a:avLst/>
          </a:prstGeom>
          <a:noFill/>
          <a:ln>
            <a:noFill/>
          </a:ln>
        </p:spPr>
        <p:txBody>
          <a:bodyPr spcFirstLastPara="1" wrap="square" lIns="91425" tIns="91425" rIns="91425" bIns="91425" anchor="t" anchorCtr="0">
            <a:noAutofit/>
          </a:bodyPr>
          <a:lstStyle/>
          <a:p>
            <a:pPr>
              <a:lnSpc>
                <a:spcPct val="150000"/>
              </a:lnSpc>
            </a:pPr>
            <a:r>
              <a:rPr lang="en-CA" dirty="0">
                <a:latin typeface="Merriweather" panose="020B0604020202020204" charset="0"/>
              </a:rPr>
              <a:t>To predict the potential rating for an upcoming restaurant in Bangalore by evaluating underlying factors:</a:t>
            </a:r>
          </a:p>
          <a:p>
            <a:pPr>
              <a:lnSpc>
                <a:spcPct val="150000"/>
              </a:lnSpc>
            </a:pPr>
            <a:endParaRPr lang="en-CA" dirty="0">
              <a:latin typeface="Merriweather" panose="020B0604020202020204" charset="0"/>
            </a:endParaRPr>
          </a:p>
          <a:p>
            <a:pPr marL="285750" lvl="7" indent="-285750">
              <a:lnSpc>
                <a:spcPct val="150000"/>
              </a:lnSpc>
              <a:buFont typeface="Wingdings" panose="05000000000000000000" pitchFamily="2" charset="2"/>
              <a:buChar char="v"/>
            </a:pPr>
            <a:r>
              <a:rPr lang="en-CA" dirty="0">
                <a:latin typeface="Merriweather" panose="020B0604020202020204" charset="0"/>
              </a:rPr>
              <a:t>Analyzing demography of the location. </a:t>
            </a:r>
          </a:p>
          <a:p>
            <a:pPr marL="285750" lvl="7" indent="-285750">
              <a:lnSpc>
                <a:spcPct val="150000"/>
              </a:lnSpc>
              <a:buFont typeface="Wingdings" panose="05000000000000000000" pitchFamily="2" charset="2"/>
              <a:buChar char="v"/>
            </a:pPr>
            <a:r>
              <a:rPr lang="en-CA" dirty="0">
                <a:latin typeface="Merriweather" panose="020B0604020202020204" charset="0"/>
              </a:rPr>
              <a:t>Effect on rating  depending upon the type of restaurant (café, bakery, pubs etc.)</a:t>
            </a:r>
          </a:p>
          <a:p>
            <a:pPr marL="285750" lvl="7" indent="-285750">
              <a:lnSpc>
                <a:spcPct val="150000"/>
              </a:lnSpc>
              <a:buFont typeface="Wingdings" panose="05000000000000000000" pitchFamily="2" charset="2"/>
              <a:buChar char="v"/>
            </a:pPr>
            <a:r>
              <a:rPr lang="en-CA" dirty="0">
                <a:latin typeface="Merriweather" panose="020B0604020202020204" charset="0"/>
              </a:rPr>
              <a:t>Helping new restaurants for deciding their theme, menus, cuisine, cost etc. based on the predicted rating.</a:t>
            </a:r>
          </a:p>
          <a:p>
            <a:pPr marL="285750" lvl="7" indent="-285750">
              <a:lnSpc>
                <a:spcPct val="150000"/>
              </a:lnSpc>
              <a:buFont typeface="Wingdings" panose="05000000000000000000" pitchFamily="2" charset="2"/>
              <a:buChar char="v"/>
            </a:pPr>
            <a:r>
              <a:rPr lang="en-CA" dirty="0">
                <a:latin typeface="Merriweather" panose="020B0604020202020204" charset="0"/>
              </a:rPr>
              <a:t>Additional facilities  provided by the restaurants such as online delivery and table reservation.</a:t>
            </a:r>
          </a:p>
          <a:p>
            <a:pPr marL="285750" lvl="7" indent="-285750">
              <a:lnSpc>
                <a:spcPct val="150000"/>
              </a:lnSpc>
              <a:buFont typeface="Wingdings" panose="05000000000000000000" pitchFamily="2" charset="2"/>
              <a:buChar char="v"/>
            </a:pPr>
            <a:endParaRPr lang="en-CA" dirty="0">
              <a:latin typeface="Merriweather" panose="020B0604020202020204" charset="0"/>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Recorded Sound">
            <a:hlinkClick r:id="" action="ppaction://media"/>
            <a:extLst>
              <a:ext uri="{FF2B5EF4-FFF2-40B4-BE49-F238E27FC236}">
                <a16:creationId xmlns:a16="http://schemas.microsoft.com/office/drawing/2014/main" id="{015DE8D6-6D53-42A8-B4D8-C02A7CA4E9B6}"/>
              </a:ext>
            </a:extLst>
          </p:cNvPr>
          <p:cNvPicPr>
            <a:picLocks noChangeAspect="1"/>
          </p:cNvPicPr>
          <p:nvPr>
            <a:audioFile r:link="rId1"/>
            <p:extLst>
              <p:ext uri="{DAA4B4D4-6D71-4841-9C94-3DE7FCFB9230}">
                <p14:media xmlns:p14="http://schemas.microsoft.com/office/powerpoint/2010/main" r:embed="rId2">
                  <p14:trim end="6641.3696"/>
                </p14:media>
              </p:ext>
            </p:extLst>
          </p:nvPr>
        </p:nvPicPr>
        <p:blipFill>
          <a:blip r:embed="rId5"/>
          <a:stretch>
            <a:fillRect/>
          </a:stretch>
        </p:blipFill>
        <p:spPr>
          <a:xfrm>
            <a:off x="7881622" y="25693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pic>
        <p:nvPicPr>
          <p:cNvPr id="5" name="Picture 4">
            <a:extLst>
              <a:ext uri="{FF2B5EF4-FFF2-40B4-BE49-F238E27FC236}">
                <a16:creationId xmlns:a16="http://schemas.microsoft.com/office/drawing/2014/main" id="{0DF3D38F-AC25-44C3-8109-2892D7850E2B}"/>
              </a:ext>
            </a:extLst>
          </p:cNvPr>
          <p:cNvPicPr>
            <a:picLocks noChangeAspect="1"/>
          </p:cNvPicPr>
          <p:nvPr/>
        </p:nvPicPr>
        <p:blipFill>
          <a:blip r:embed="rId5"/>
          <a:stretch>
            <a:fillRect/>
          </a:stretch>
        </p:blipFill>
        <p:spPr>
          <a:xfrm>
            <a:off x="-200" y="0"/>
            <a:ext cx="9144000" cy="5143500"/>
          </a:xfrm>
          <a:prstGeom prst="rect">
            <a:avLst/>
          </a:prstGeom>
        </p:spPr>
      </p:pic>
      <p:sp>
        <p:nvSpPr>
          <p:cNvPr id="2368" name="Google Shape;2368;p3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30</a:t>
            </a:fld>
            <a:endParaRPr/>
          </a:p>
        </p:txBody>
      </p:sp>
      <p:sp>
        <p:nvSpPr>
          <p:cNvPr id="4" name="Speech Bubble: Rectangle with Corners Rounded 3">
            <a:extLst>
              <a:ext uri="{FF2B5EF4-FFF2-40B4-BE49-F238E27FC236}">
                <a16:creationId xmlns:a16="http://schemas.microsoft.com/office/drawing/2014/main" id="{70FDB287-CE9E-40B0-8917-A990FF785E97}"/>
              </a:ext>
            </a:extLst>
          </p:cNvPr>
          <p:cNvSpPr/>
          <p:nvPr/>
        </p:nvSpPr>
        <p:spPr>
          <a:xfrm>
            <a:off x="5910349" y="2895904"/>
            <a:ext cx="2647458" cy="1770611"/>
          </a:xfrm>
          <a:prstGeom prst="wedgeRoundRectCallout">
            <a:avLst>
              <a:gd name="adj1" fmla="val -83333"/>
              <a:gd name="adj2" fmla="val 1305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Merriweather" panose="020B0604020202020204" charset="0"/>
              </a:rPr>
              <a:t>Bar Graph showing visualizations that will help understand about different aspects of data.</a:t>
            </a:r>
            <a:endParaRPr lang="en-CA" sz="1800" b="1" dirty="0">
              <a:solidFill>
                <a:schemeClr val="tx1"/>
              </a:solidFill>
              <a:latin typeface="Merriweather" panose="020B0604020202020204" charset="0"/>
            </a:endParaRPr>
          </a:p>
        </p:txBody>
      </p:sp>
      <p:sp>
        <p:nvSpPr>
          <p:cNvPr id="9" name="Speech Bubble: Rectangle with Corners Rounded 8">
            <a:extLst>
              <a:ext uri="{FF2B5EF4-FFF2-40B4-BE49-F238E27FC236}">
                <a16:creationId xmlns:a16="http://schemas.microsoft.com/office/drawing/2014/main" id="{829FC2AA-4961-4624-8E16-3F072866900D}"/>
              </a:ext>
            </a:extLst>
          </p:cNvPr>
          <p:cNvSpPr/>
          <p:nvPr/>
        </p:nvSpPr>
        <p:spPr>
          <a:xfrm flipH="1">
            <a:off x="5910349" y="756459"/>
            <a:ext cx="2564621" cy="1582535"/>
          </a:xfrm>
          <a:prstGeom prst="wedgeRoundRectCallout">
            <a:avLst>
              <a:gd name="adj1" fmla="val 77607"/>
              <a:gd name="adj2" fmla="val 2587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latin typeface="Merriweather" panose="020B0604020202020204" charset="0"/>
              </a:rPr>
              <a:t>Text data to give more details and brief introduction about the graphs.</a:t>
            </a:r>
            <a:endParaRPr lang="en-CA" sz="1800" b="1" dirty="0">
              <a:solidFill>
                <a:schemeClr val="tx1"/>
              </a:solidFill>
              <a:latin typeface="Merriweather" panose="020B0604020202020204" charset="0"/>
            </a:endParaRPr>
          </a:p>
        </p:txBody>
      </p:sp>
      <p:pic>
        <p:nvPicPr>
          <p:cNvPr id="2" name="slide30">
            <a:hlinkClick r:id="" action="ppaction://media"/>
            <a:extLst>
              <a:ext uri="{FF2B5EF4-FFF2-40B4-BE49-F238E27FC236}">
                <a16:creationId xmlns:a16="http://schemas.microsoft.com/office/drawing/2014/main" id="{160CB0ED-2E33-474E-8935-E1E838F300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1673" y="933421"/>
            <a:ext cx="487363" cy="487363"/>
          </a:xfrm>
          <a:prstGeom prst="rect">
            <a:avLst/>
          </a:prstGeom>
        </p:spPr>
      </p:pic>
    </p:spTree>
    <p:extLst>
      <p:ext uri="{BB962C8B-B14F-4D97-AF65-F5344CB8AC3E}">
        <p14:creationId xmlns:p14="http://schemas.microsoft.com/office/powerpoint/2010/main" val="3543729788"/>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pic>
        <p:nvPicPr>
          <p:cNvPr id="3" name="Picture 2">
            <a:extLst>
              <a:ext uri="{FF2B5EF4-FFF2-40B4-BE49-F238E27FC236}">
                <a16:creationId xmlns:a16="http://schemas.microsoft.com/office/drawing/2014/main" id="{2A8BC84F-E820-4E89-8741-2EDAC31C28EB}"/>
              </a:ext>
            </a:extLst>
          </p:cNvPr>
          <p:cNvPicPr>
            <a:picLocks noChangeAspect="1"/>
          </p:cNvPicPr>
          <p:nvPr/>
        </p:nvPicPr>
        <p:blipFill>
          <a:blip r:embed="rId5"/>
          <a:stretch>
            <a:fillRect/>
          </a:stretch>
        </p:blipFill>
        <p:spPr>
          <a:xfrm>
            <a:off x="0" y="0"/>
            <a:ext cx="9144000" cy="5143500"/>
          </a:xfrm>
          <a:prstGeom prst="rect">
            <a:avLst/>
          </a:prstGeom>
        </p:spPr>
      </p:pic>
      <p:sp>
        <p:nvSpPr>
          <p:cNvPr id="2368" name="Google Shape;2368;p3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sp>
        <p:nvSpPr>
          <p:cNvPr id="9" name="Speech Bubble: Rectangle with Corners Rounded 8">
            <a:extLst>
              <a:ext uri="{FF2B5EF4-FFF2-40B4-BE49-F238E27FC236}">
                <a16:creationId xmlns:a16="http://schemas.microsoft.com/office/drawing/2014/main" id="{829FC2AA-4961-4624-8E16-3F072866900D}"/>
              </a:ext>
            </a:extLst>
          </p:cNvPr>
          <p:cNvSpPr/>
          <p:nvPr/>
        </p:nvSpPr>
        <p:spPr>
          <a:xfrm flipH="1">
            <a:off x="5872797" y="1397057"/>
            <a:ext cx="2876202" cy="1952971"/>
          </a:xfrm>
          <a:prstGeom prst="wedgeRoundRectCallout">
            <a:avLst>
              <a:gd name="adj1" fmla="val 91221"/>
              <a:gd name="adj2" fmla="val -1046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Merriweather" panose="020B0604020202020204" charset="0"/>
              </a:rPr>
              <a:t>Movable bubble chart to dynamically visualize the data.</a:t>
            </a:r>
            <a:endParaRPr lang="en-CA" sz="2000" b="1" dirty="0">
              <a:solidFill>
                <a:schemeClr val="tx1"/>
              </a:solidFill>
              <a:latin typeface="Merriweather" panose="020B0604020202020204" charset="0"/>
            </a:endParaRPr>
          </a:p>
        </p:txBody>
      </p:sp>
      <p:pic>
        <p:nvPicPr>
          <p:cNvPr id="2" name="slide31">
            <a:hlinkClick r:id="" action="ppaction://media"/>
            <a:extLst>
              <a:ext uri="{FF2B5EF4-FFF2-40B4-BE49-F238E27FC236}">
                <a16:creationId xmlns:a16="http://schemas.microsoft.com/office/drawing/2014/main" id="{E3CD08DD-9917-438C-A3E7-2C49057EB0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1319" y="445209"/>
            <a:ext cx="487363" cy="487363"/>
          </a:xfrm>
          <a:prstGeom prst="rect">
            <a:avLst/>
          </a:prstGeom>
        </p:spPr>
      </p:pic>
    </p:spTree>
    <p:extLst>
      <p:ext uri="{BB962C8B-B14F-4D97-AF65-F5344CB8AC3E}">
        <p14:creationId xmlns:p14="http://schemas.microsoft.com/office/powerpoint/2010/main" val="4130008887"/>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1131148" y="122603"/>
            <a:ext cx="6880500" cy="582900"/>
          </a:xfrm>
        </p:spPr>
        <p:txBody>
          <a:bodyPr/>
          <a:lstStyle/>
          <a:p>
            <a:r>
              <a:rPr lang="en-US" sz="2800" dirty="0">
                <a:solidFill>
                  <a:schemeClr val="tx1">
                    <a:lumMod val="75000"/>
                  </a:schemeClr>
                </a:solidFill>
                <a:latin typeface="Merriweather" panose="020B0604020202020204" charset="0"/>
              </a:rPr>
              <a:t>Key Findings</a:t>
            </a:r>
          </a:p>
        </p:txBody>
      </p:sp>
      <p:grpSp>
        <p:nvGrpSpPr>
          <p:cNvPr id="70" name="Group 69">
            <a:extLst>
              <a:ext uri="{FF2B5EF4-FFF2-40B4-BE49-F238E27FC236}">
                <a16:creationId xmlns:a16="http://schemas.microsoft.com/office/drawing/2014/main" id="{369F8279-5BFB-4799-90AF-9F14E314588B}"/>
              </a:ext>
            </a:extLst>
          </p:cNvPr>
          <p:cNvGrpSpPr/>
          <p:nvPr/>
        </p:nvGrpSpPr>
        <p:grpSpPr>
          <a:xfrm>
            <a:off x="424656" y="947308"/>
            <a:ext cx="2494858" cy="728781"/>
            <a:chOff x="332936" y="2638026"/>
            <a:chExt cx="3326477" cy="971708"/>
          </a:xfrm>
        </p:grpSpPr>
        <p:sp>
          <p:nvSpPr>
            <p:cNvPr id="71" name="TextBox 70">
              <a:extLst>
                <a:ext uri="{FF2B5EF4-FFF2-40B4-BE49-F238E27FC236}">
                  <a16:creationId xmlns:a16="http://schemas.microsoft.com/office/drawing/2014/main" id="{3BBA8743-DFD3-4CE5-8629-D5EADD82C727}"/>
                </a:ext>
              </a:extLst>
            </p:cNvPr>
            <p:cNvSpPr txBox="1"/>
            <p:nvPr/>
          </p:nvSpPr>
          <p:spPr>
            <a:xfrm>
              <a:off x="332936" y="2638026"/>
              <a:ext cx="2937088" cy="451405"/>
            </a:xfrm>
            <a:prstGeom prst="rect">
              <a:avLst/>
            </a:prstGeom>
            <a:noFill/>
          </p:spPr>
          <p:txBody>
            <a:bodyPr wrap="square" lIns="0" rIns="0" rtlCol="0" anchor="b">
              <a:spAutoFit/>
            </a:bodyPr>
            <a:lstStyle/>
            <a:p>
              <a:pPr algn="r"/>
              <a:r>
                <a:rPr lang="en-US" sz="1600" b="1" noProof="1">
                  <a:solidFill>
                    <a:schemeClr val="tx1">
                      <a:lumMod val="75000"/>
                    </a:schemeClr>
                  </a:solidFill>
                  <a:latin typeface="Merriweather" panose="020B0604020202020204" charset="0"/>
                </a:rPr>
                <a:t>Online Booking</a:t>
              </a:r>
            </a:p>
          </p:txBody>
        </p:sp>
        <p:sp>
          <p:nvSpPr>
            <p:cNvPr id="72" name="TextBox 71">
              <a:extLst>
                <a:ext uri="{FF2B5EF4-FFF2-40B4-BE49-F238E27FC236}">
                  <a16:creationId xmlns:a16="http://schemas.microsoft.com/office/drawing/2014/main" id="{BB800912-03A0-4271-807E-AE4867E60F59}"/>
                </a:ext>
              </a:extLst>
            </p:cNvPr>
            <p:cNvSpPr txBox="1"/>
            <p:nvPr/>
          </p:nvSpPr>
          <p:spPr>
            <a:xfrm>
              <a:off x="730120" y="3076254"/>
              <a:ext cx="2929293" cy="533480"/>
            </a:xfrm>
            <a:prstGeom prst="rect">
              <a:avLst/>
            </a:prstGeom>
            <a:noFill/>
          </p:spPr>
          <p:txBody>
            <a:bodyPr wrap="square" lIns="0" rIns="0" rtlCol="0" anchor="t">
              <a:spAutoFit/>
            </a:bodyPr>
            <a:lstStyle/>
            <a:p>
              <a:pPr algn="ctr"/>
              <a:r>
                <a:rPr lang="en-US" sz="1000" noProof="1">
                  <a:solidFill>
                    <a:schemeClr val="accent3">
                      <a:lumMod val="50000"/>
                    </a:schemeClr>
                  </a:solidFill>
                  <a:latin typeface="Merriweather" panose="020B0604020202020204" charset="0"/>
                </a:rPr>
                <a:t>Restaurant providing online booking gets higher rating.</a:t>
              </a:r>
            </a:p>
          </p:txBody>
        </p:sp>
      </p:grpSp>
      <p:grpSp>
        <p:nvGrpSpPr>
          <p:cNvPr id="25" name="Group 24">
            <a:extLst>
              <a:ext uri="{FF2B5EF4-FFF2-40B4-BE49-F238E27FC236}">
                <a16:creationId xmlns:a16="http://schemas.microsoft.com/office/drawing/2014/main" id="{C6F872EE-4189-4F42-B057-AABAA7D166B9}"/>
              </a:ext>
            </a:extLst>
          </p:cNvPr>
          <p:cNvGrpSpPr/>
          <p:nvPr/>
        </p:nvGrpSpPr>
        <p:grpSpPr>
          <a:xfrm>
            <a:off x="2881447" y="917931"/>
            <a:ext cx="3381107" cy="3591128"/>
            <a:chOff x="4086661" y="1282430"/>
            <a:chExt cx="4042063" cy="4293139"/>
          </a:xfrm>
        </p:grpSpPr>
        <p:sp>
          <p:nvSpPr>
            <p:cNvPr id="34" name="Shape">
              <a:extLst>
                <a:ext uri="{FF2B5EF4-FFF2-40B4-BE49-F238E27FC236}">
                  <a16:creationId xmlns:a16="http://schemas.microsoft.com/office/drawing/2014/main" id="{33C437CC-6BF1-4BBD-A43E-AED398B752D7}"/>
                </a:ext>
              </a:extLst>
            </p:cNvPr>
            <p:cNvSpPr/>
            <p:nvPr/>
          </p:nvSpPr>
          <p:spPr>
            <a:xfrm>
              <a:off x="5342749" y="1309734"/>
              <a:ext cx="355292" cy="593753"/>
            </a:xfrm>
            <a:custGeom>
              <a:avLst/>
              <a:gdLst/>
              <a:ahLst/>
              <a:cxnLst>
                <a:cxn ang="0">
                  <a:pos x="wd2" y="hd2"/>
                </a:cxn>
                <a:cxn ang="5400000">
                  <a:pos x="wd2" y="hd2"/>
                </a:cxn>
                <a:cxn ang="10800000">
                  <a:pos x="wd2" y="hd2"/>
                </a:cxn>
                <a:cxn ang="16200000">
                  <a:pos x="wd2" y="hd2"/>
                </a:cxn>
              </a:cxnLst>
              <a:rect l="0" t="0" r="r" b="b"/>
              <a:pathLst>
                <a:path w="19834" h="20123" extrusionOk="0">
                  <a:moveTo>
                    <a:pt x="19674" y="15017"/>
                  </a:moveTo>
                  <a:cubicBezTo>
                    <a:pt x="17723" y="12009"/>
                    <a:pt x="16229" y="8927"/>
                    <a:pt x="15299" y="5744"/>
                  </a:cubicBezTo>
                  <a:cubicBezTo>
                    <a:pt x="14689" y="3624"/>
                    <a:pt x="15192" y="959"/>
                    <a:pt x="11137" y="228"/>
                  </a:cubicBezTo>
                  <a:cubicBezTo>
                    <a:pt x="4674" y="-938"/>
                    <a:pt x="-600" y="2569"/>
                    <a:pt x="56" y="6206"/>
                  </a:cubicBezTo>
                  <a:cubicBezTo>
                    <a:pt x="665" y="9547"/>
                    <a:pt x="2052" y="12888"/>
                    <a:pt x="3882" y="16053"/>
                  </a:cubicBezTo>
                  <a:cubicBezTo>
                    <a:pt x="4903" y="17812"/>
                    <a:pt x="5741" y="19561"/>
                    <a:pt x="9049" y="20014"/>
                  </a:cubicBezTo>
                  <a:cubicBezTo>
                    <a:pt x="13790" y="20662"/>
                    <a:pt x="21000" y="18348"/>
                    <a:pt x="19674" y="15017"/>
                  </a:cubicBezTo>
                  <a:cubicBezTo>
                    <a:pt x="19140" y="15220"/>
                    <a:pt x="18607" y="15424"/>
                    <a:pt x="18088" y="15628"/>
                  </a:cubicBezTo>
                  <a:cubicBezTo>
                    <a:pt x="18088" y="15628"/>
                    <a:pt x="18088" y="15628"/>
                    <a:pt x="18088" y="15628"/>
                  </a:cubicBezTo>
                  <a:cubicBezTo>
                    <a:pt x="19003" y="15628"/>
                    <a:pt x="20512" y="14785"/>
                    <a:pt x="18957" y="14785"/>
                  </a:cubicBezTo>
                  <a:cubicBezTo>
                    <a:pt x="18957" y="14785"/>
                    <a:pt x="18957" y="14785"/>
                    <a:pt x="18957" y="14785"/>
                  </a:cubicBezTo>
                  <a:cubicBezTo>
                    <a:pt x="18485" y="14785"/>
                    <a:pt x="17189" y="14952"/>
                    <a:pt x="17372" y="15396"/>
                  </a:cubicBezTo>
                  <a:cubicBezTo>
                    <a:pt x="18470" y="18099"/>
                    <a:pt x="15345" y="19061"/>
                    <a:pt x="7982" y="18284"/>
                  </a:cubicBezTo>
                  <a:cubicBezTo>
                    <a:pt x="7281" y="17441"/>
                    <a:pt x="6686" y="16572"/>
                    <a:pt x="6199" y="15683"/>
                  </a:cubicBezTo>
                  <a:cubicBezTo>
                    <a:pt x="5574" y="14637"/>
                    <a:pt x="5040" y="13573"/>
                    <a:pt x="4552" y="12500"/>
                  </a:cubicBezTo>
                  <a:cubicBezTo>
                    <a:pt x="3500" y="10177"/>
                    <a:pt x="1885" y="7261"/>
                    <a:pt x="2281" y="4855"/>
                  </a:cubicBezTo>
                  <a:cubicBezTo>
                    <a:pt x="1519" y="2199"/>
                    <a:pt x="4827" y="1524"/>
                    <a:pt x="12220" y="2829"/>
                  </a:cubicBezTo>
                  <a:cubicBezTo>
                    <a:pt x="12357" y="3569"/>
                    <a:pt x="12509" y="4309"/>
                    <a:pt x="12692" y="5040"/>
                  </a:cubicBezTo>
                  <a:cubicBezTo>
                    <a:pt x="12967" y="6123"/>
                    <a:pt x="13287" y="7197"/>
                    <a:pt x="13683" y="8261"/>
                  </a:cubicBezTo>
                  <a:cubicBezTo>
                    <a:pt x="14582" y="10704"/>
                    <a:pt x="15848" y="13073"/>
                    <a:pt x="17357" y="15405"/>
                  </a:cubicBezTo>
                  <a:cubicBezTo>
                    <a:pt x="17707" y="15914"/>
                    <a:pt x="19979" y="15498"/>
                    <a:pt x="19674" y="15017"/>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sp>
          <p:nvSpPr>
            <p:cNvPr id="35" name="Shape">
              <a:extLst>
                <a:ext uri="{FF2B5EF4-FFF2-40B4-BE49-F238E27FC236}">
                  <a16:creationId xmlns:a16="http://schemas.microsoft.com/office/drawing/2014/main" id="{FA86EEFE-6B51-4BED-B92F-6CF8592E901F}"/>
                </a:ext>
              </a:extLst>
            </p:cNvPr>
            <p:cNvSpPr/>
            <p:nvPr/>
          </p:nvSpPr>
          <p:spPr>
            <a:xfrm>
              <a:off x="4414335" y="1855860"/>
              <a:ext cx="488710" cy="535253"/>
            </a:xfrm>
            <a:custGeom>
              <a:avLst/>
              <a:gdLst/>
              <a:ahLst/>
              <a:cxnLst>
                <a:cxn ang="0">
                  <a:pos x="wd2" y="hd2"/>
                </a:cxn>
                <a:cxn ang="5400000">
                  <a:pos x="wd2" y="hd2"/>
                </a:cxn>
                <a:cxn ang="10800000">
                  <a:pos x="wd2" y="hd2"/>
                </a:cxn>
                <a:cxn ang="16200000">
                  <a:pos x="wd2" y="hd2"/>
                </a:cxn>
              </a:cxnLst>
              <a:rect l="0" t="0" r="r" b="b"/>
              <a:pathLst>
                <a:path w="19100" h="19149" extrusionOk="0">
                  <a:moveTo>
                    <a:pt x="10381" y="18430"/>
                  </a:moveTo>
                  <a:cubicBezTo>
                    <a:pt x="13657" y="20306"/>
                    <a:pt x="18097" y="18303"/>
                    <a:pt x="18993" y="14845"/>
                  </a:cubicBezTo>
                  <a:cubicBezTo>
                    <a:pt x="19676" y="12217"/>
                    <a:pt x="16912" y="10839"/>
                    <a:pt x="15183" y="9130"/>
                  </a:cubicBezTo>
                  <a:cubicBezTo>
                    <a:pt x="13924" y="7879"/>
                    <a:pt x="12739" y="6570"/>
                    <a:pt x="11629" y="5203"/>
                  </a:cubicBezTo>
                  <a:cubicBezTo>
                    <a:pt x="10551" y="3884"/>
                    <a:pt x="9559" y="1686"/>
                    <a:pt x="8150" y="670"/>
                  </a:cubicBezTo>
                  <a:cubicBezTo>
                    <a:pt x="5408" y="-1294"/>
                    <a:pt x="1288" y="1451"/>
                    <a:pt x="296" y="3884"/>
                  </a:cubicBezTo>
                  <a:cubicBezTo>
                    <a:pt x="-782" y="6521"/>
                    <a:pt x="1310" y="8651"/>
                    <a:pt x="2910" y="10693"/>
                  </a:cubicBezTo>
                  <a:cubicBezTo>
                    <a:pt x="5109" y="13507"/>
                    <a:pt x="7617" y="16066"/>
                    <a:pt x="10381" y="18430"/>
                  </a:cubicBezTo>
                  <a:cubicBezTo>
                    <a:pt x="10765" y="18762"/>
                    <a:pt x="12270" y="18206"/>
                    <a:pt x="11885" y="17873"/>
                  </a:cubicBezTo>
                  <a:cubicBezTo>
                    <a:pt x="8727" y="15158"/>
                    <a:pt x="-1924" y="6336"/>
                    <a:pt x="2878" y="2223"/>
                  </a:cubicBezTo>
                  <a:cubicBezTo>
                    <a:pt x="6496" y="-874"/>
                    <a:pt x="8033" y="3093"/>
                    <a:pt x="9378" y="4831"/>
                  </a:cubicBezTo>
                  <a:cubicBezTo>
                    <a:pt x="10338" y="6072"/>
                    <a:pt x="11363" y="7274"/>
                    <a:pt x="12440" y="8427"/>
                  </a:cubicBezTo>
                  <a:cubicBezTo>
                    <a:pt x="13508" y="9570"/>
                    <a:pt x="14756" y="10566"/>
                    <a:pt x="15823" y="11699"/>
                  </a:cubicBezTo>
                  <a:cubicBezTo>
                    <a:pt x="16634" y="12227"/>
                    <a:pt x="17189" y="12940"/>
                    <a:pt x="17488" y="13819"/>
                  </a:cubicBezTo>
                  <a:cubicBezTo>
                    <a:pt x="17627" y="16496"/>
                    <a:pt x="15749" y="17854"/>
                    <a:pt x="11875" y="17874"/>
                  </a:cubicBezTo>
                  <a:cubicBezTo>
                    <a:pt x="11427" y="17619"/>
                    <a:pt x="9997" y="18215"/>
                    <a:pt x="10381" y="18430"/>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sp>
          <p:nvSpPr>
            <p:cNvPr id="36" name="Shape">
              <a:extLst>
                <a:ext uri="{FF2B5EF4-FFF2-40B4-BE49-F238E27FC236}">
                  <a16:creationId xmlns:a16="http://schemas.microsoft.com/office/drawing/2014/main" id="{E30462B9-48FF-4E4A-8F8F-CAE3D9D6B03B}"/>
                </a:ext>
              </a:extLst>
            </p:cNvPr>
            <p:cNvSpPr/>
            <p:nvPr/>
          </p:nvSpPr>
          <p:spPr>
            <a:xfrm>
              <a:off x="4086661" y="2811583"/>
              <a:ext cx="604977" cy="312047"/>
            </a:xfrm>
            <a:custGeom>
              <a:avLst/>
              <a:gdLst/>
              <a:ahLst/>
              <a:cxnLst>
                <a:cxn ang="0">
                  <a:pos x="wd2" y="hd2"/>
                </a:cxn>
                <a:cxn ang="5400000">
                  <a:pos x="wd2" y="hd2"/>
                </a:cxn>
                <a:cxn ang="10800000">
                  <a:pos x="wd2" y="hd2"/>
                </a:cxn>
                <a:cxn ang="16200000">
                  <a:pos x="wd2" y="hd2"/>
                </a:cxn>
              </a:cxnLst>
              <a:rect l="0" t="0" r="r" b="b"/>
              <a:pathLst>
                <a:path w="19669" h="21243" extrusionOk="0">
                  <a:moveTo>
                    <a:pt x="15930" y="21205"/>
                  </a:moveTo>
                  <a:cubicBezTo>
                    <a:pt x="19242" y="20257"/>
                    <a:pt x="20884" y="11557"/>
                    <a:pt x="18629" y="5962"/>
                  </a:cubicBezTo>
                  <a:cubicBezTo>
                    <a:pt x="17200" y="2430"/>
                    <a:pt x="14519" y="3750"/>
                    <a:pt x="12548" y="3397"/>
                  </a:cubicBezTo>
                  <a:cubicBezTo>
                    <a:pt x="10532" y="3044"/>
                    <a:pt x="8535" y="2356"/>
                    <a:pt x="6564" y="1426"/>
                  </a:cubicBezTo>
                  <a:cubicBezTo>
                    <a:pt x="5552" y="943"/>
                    <a:pt x="4380" y="-135"/>
                    <a:pt x="3315" y="14"/>
                  </a:cubicBezTo>
                  <a:cubicBezTo>
                    <a:pt x="234" y="423"/>
                    <a:pt x="-716" y="8453"/>
                    <a:pt x="536" y="13509"/>
                  </a:cubicBezTo>
                  <a:cubicBezTo>
                    <a:pt x="1690" y="18175"/>
                    <a:pt x="4620" y="18602"/>
                    <a:pt x="6821" y="19495"/>
                  </a:cubicBezTo>
                  <a:cubicBezTo>
                    <a:pt x="9769" y="20666"/>
                    <a:pt x="12761" y="21261"/>
                    <a:pt x="15770" y="21242"/>
                  </a:cubicBezTo>
                  <a:cubicBezTo>
                    <a:pt x="16303" y="21242"/>
                    <a:pt x="17191" y="19550"/>
                    <a:pt x="16285" y="19569"/>
                  </a:cubicBezTo>
                  <a:cubicBezTo>
                    <a:pt x="13196" y="19588"/>
                    <a:pt x="10106" y="18956"/>
                    <a:pt x="7070" y="17673"/>
                  </a:cubicBezTo>
                  <a:cubicBezTo>
                    <a:pt x="5472" y="16985"/>
                    <a:pt x="3181" y="16576"/>
                    <a:pt x="2152" y="13658"/>
                  </a:cubicBezTo>
                  <a:cubicBezTo>
                    <a:pt x="997" y="10405"/>
                    <a:pt x="1113" y="5980"/>
                    <a:pt x="2533" y="3527"/>
                  </a:cubicBezTo>
                  <a:cubicBezTo>
                    <a:pt x="3750" y="1426"/>
                    <a:pt x="3838" y="2058"/>
                    <a:pt x="5206" y="2746"/>
                  </a:cubicBezTo>
                  <a:cubicBezTo>
                    <a:pt x="5951" y="3118"/>
                    <a:pt x="6697" y="3471"/>
                    <a:pt x="7452" y="3768"/>
                  </a:cubicBezTo>
                  <a:cubicBezTo>
                    <a:pt x="8606" y="4233"/>
                    <a:pt x="9778" y="4586"/>
                    <a:pt x="10950" y="4865"/>
                  </a:cubicBezTo>
                  <a:cubicBezTo>
                    <a:pt x="13036" y="5348"/>
                    <a:pt x="14554" y="5032"/>
                    <a:pt x="16418" y="7319"/>
                  </a:cubicBezTo>
                  <a:cubicBezTo>
                    <a:pt x="18034" y="9289"/>
                    <a:pt x="18203" y="9178"/>
                    <a:pt x="18194" y="12654"/>
                  </a:cubicBezTo>
                  <a:cubicBezTo>
                    <a:pt x="18185" y="15479"/>
                    <a:pt x="17892" y="19085"/>
                    <a:pt x="16134" y="19587"/>
                  </a:cubicBezTo>
                  <a:cubicBezTo>
                    <a:pt x="15433" y="19736"/>
                    <a:pt x="14998" y="21465"/>
                    <a:pt x="15930" y="21205"/>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sp>
          <p:nvSpPr>
            <p:cNvPr id="39" name="Shape">
              <a:extLst>
                <a:ext uri="{FF2B5EF4-FFF2-40B4-BE49-F238E27FC236}">
                  <a16:creationId xmlns:a16="http://schemas.microsoft.com/office/drawing/2014/main" id="{F0AECF13-E767-4D24-BB77-65D590936046}"/>
                </a:ext>
              </a:extLst>
            </p:cNvPr>
            <p:cNvSpPr/>
            <p:nvPr/>
          </p:nvSpPr>
          <p:spPr>
            <a:xfrm>
              <a:off x="7281499" y="1855860"/>
              <a:ext cx="489026" cy="532206"/>
            </a:xfrm>
            <a:custGeom>
              <a:avLst/>
              <a:gdLst/>
              <a:ahLst/>
              <a:cxnLst>
                <a:cxn ang="0">
                  <a:pos x="wd2" y="hd2"/>
                </a:cxn>
                <a:cxn ang="5400000">
                  <a:pos x="wd2" y="hd2"/>
                </a:cxn>
                <a:cxn ang="10800000">
                  <a:pos x="wd2" y="hd2"/>
                </a:cxn>
                <a:cxn ang="16200000">
                  <a:pos x="wd2" y="hd2"/>
                </a:cxn>
              </a:cxnLst>
              <a:rect l="0" t="0" r="r" b="b"/>
              <a:pathLst>
                <a:path w="20446" h="21284" extrusionOk="0">
                  <a:moveTo>
                    <a:pt x="6134" y="21240"/>
                  </a:moveTo>
                  <a:cubicBezTo>
                    <a:pt x="11009" y="20388"/>
                    <a:pt x="14685" y="14939"/>
                    <a:pt x="17402" y="11313"/>
                  </a:cubicBezTo>
                  <a:cubicBezTo>
                    <a:pt x="19240" y="8856"/>
                    <a:pt x="21489" y="6475"/>
                    <a:pt x="19914" y="3385"/>
                  </a:cubicBezTo>
                  <a:cubicBezTo>
                    <a:pt x="18989" y="1561"/>
                    <a:pt x="17037" y="33"/>
                    <a:pt x="14856" y="0"/>
                  </a:cubicBezTo>
                  <a:cubicBezTo>
                    <a:pt x="13840" y="-11"/>
                    <a:pt x="12573" y="360"/>
                    <a:pt x="11774" y="972"/>
                  </a:cubicBezTo>
                  <a:cubicBezTo>
                    <a:pt x="9296" y="2905"/>
                    <a:pt x="7606" y="6738"/>
                    <a:pt x="5483" y="9086"/>
                  </a:cubicBezTo>
                  <a:cubicBezTo>
                    <a:pt x="3828" y="10931"/>
                    <a:pt x="106" y="13104"/>
                    <a:pt x="3" y="15758"/>
                  </a:cubicBezTo>
                  <a:cubicBezTo>
                    <a:pt x="-111" y="18608"/>
                    <a:pt x="2892" y="20923"/>
                    <a:pt x="5586" y="21262"/>
                  </a:cubicBezTo>
                  <a:cubicBezTo>
                    <a:pt x="5985" y="21305"/>
                    <a:pt x="7424" y="20694"/>
                    <a:pt x="7013" y="20650"/>
                  </a:cubicBezTo>
                  <a:cubicBezTo>
                    <a:pt x="4570" y="20344"/>
                    <a:pt x="1967" y="18280"/>
                    <a:pt x="1727" y="15802"/>
                  </a:cubicBezTo>
                  <a:cubicBezTo>
                    <a:pt x="1510" y="13508"/>
                    <a:pt x="4341" y="11772"/>
                    <a:pt x="5791" y="10265"/>
                  </a:cubicBezTo>
                  <a:cubicBezTo>
                    <a:pt x="6864" y="9151"/>
                    <a:pt x="7892" y="8005"/>
                    <a:pt x="8862" y="6814"/>
                  </a:cubicBezTo>
                  <a:cubicBezTo>
                    <a:pt x="9936" y="5504"/>
                    <a:pt x="11317" y="2391"/>
                    <a:pt x="12721" y="1474"/>
                  </a:cubicBezTo>
                  <a:cubicBezTo>
                    <a:pt x="15198" y="-142"/>
                    <a:pt x="18041" y="2621"/>
                    <a:pt x="18566" y="4739"/>
                  </a:cubicBezTo>
                  <a:cubicBezTo>
                    <a:pt x="19080" y="6825"/>
                    <a:pt x="17984" y="8409"/>
                    <a:pt x="16808" y="10079"/>
                  </a:cubicBezTo>
                  <a:cubicBezTo>
                    <a:pt x="15610" y="11783"/>
                    <a:pt x="14331" y="13432"/>
                    <a:pt x="12949" y="15004"/>
                  </a:cubicBezTo>
                  <a:cubicBezTo>
                    <a:pt x="11500" y="16664"/>
                    <a:pt x="8828" y="20257"/>
                    <a:pt x="6465" y="20672"/>
                  </a:cubicBezTo>
                  <a:cubicBezTo>
                    <a:pt x="5791" y="20792"/>
                    <a:pt x="4912" y="21458"/>
                    <a:pt x="6134" y="21240"/>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sp>
          <p:nvSpPr>
            <p:cNvPr id="40" name="Shape">
              <a:extLst>
                <a:ext uri="{FF2B5EF4-FFF2-40B4-BE49-F238E27FC236}">
                  <a16:creationId xmlns:a16="http://schemas.microsoft.com/office/drawing/2014/main" id="{C7910ED3-5754-4205-A24F-87B5F7F01895}"/>
                </a:ext>
              </a:extLst>
            </p:cNvPr>
            <p:cNvSpPr/>
            <p:nvPr/>
          </p:nvSpPr>
          <p:spPr>
            <a:xfrm>
              <a:off x="6380389" y="1282430"/>
              <a:ext cx="361740" cy="589406"/>
            </a:xfrm>
            <a:custGeom>
              <a:avLst/>
              <a:gdLst/>
              <a:ahLst/>
              <a:cxnLst>
                <a:cxn ang="0">
                  <a:pos x="wd2" y="hd2"/>
                </a:cxn>
                <a:cxn ang="5400000">
                  <a:pos x="wd2" y="hd2"/>
                </a:cxn>
                <a:cxn ang="10800000">
                  <a:pos x="wd2" y="hd2"/>
                </a:cxn>
                <a:cxn ang="16200000">
                  <a:pos x="wd2" y="hd2"/>
                </a:cxn>
              </a:cxnLst>
              <a:rect l="0" t="0" r="r" b="b"/>
              <a:pathLst>
                <a:path w="19282" h="19933" extrusionOk="0">
                  <a:moveTo>
                    <a:pt x="16598" y="1160"/>
                  </a:moveTo>
                  <a:cubicBezTo>
                    <a:pt x="11402" y="-899"/>
                    <a:pt x="6279" y="-308"/>
                    <a:pt x="5129" y="3663"/>
                  </a:cubicBezTo>
                  <a:cubicBezTo>
                    <a:pt x="4212" y="6867"/>
                    <a:pt x="3149" y="9998"/>
                    <a:pt x="1359" y="13064"/>
                  </a:cubicBezTo>
                  <a:cubicBezTo>
                    <a:pt x="166" y="15105"/>
                    <a:pt x="-1159" y="16693"/>
                    <a:pt x="1767" y="18411"/>
                  </a:cubicBezTo>
                  <a:cubicBezTo>
                    <a:pt x="5667" y="20701"/>
                    <a:pt x="11839" y="20452"/>
                    <a:pt x="14139" y="17358"/>
                  </a:cubicBezTo>
                  <a:cubicBezTo>
                    <a:pt x="16147" y="14661"/>
                    <a:pt x="17370" y="11633"/>
                    <a:pt x="18316" y="8724"/>
                  </a:cubicBezTo>
                  <a:cubicBezTo>
                    <a:pt x="19277" y="5787"/>
                    <a:pt x="20441" y="3441"/>
                    <a:pt x="16758" y="1234"/>
                  </a:cubicBezTo>
                  <a:cubicBezTo>
                    <a:pt x="16147" y="874"/>
                    <a:pt x="14066" y="1410"/>
                    <a:pt x="14721" y="1798"/>
                  </a:cubicBezTo>
                  <a:cubicBezTo>
                    <a:pt x="18840" y="4263"/>
                    <a:pt x="16365" y="8576"/>
                    <a:pt x="15085" y="11605"/>
                  </a:cubicBezTo>
                  <a:cubicBezTo>
                    <a:pt x="14488" y="13036"/>
                    <a:pt x="13775" y="14449"/>
                    <a:pt x="12960" y="15834"/>
                  </a:cubicBezTo>
                  <a:cubicBezTo>
                    <a:pt x="12377" y="18448"/>
                    <a:pt x="9626" y="19251"/>
                    <a:pt x="4736" y="18272"/>
                  </a:cubicBezTo>
                  <a:cubicBezTo>
                    <a:pt x="3615" y="17912"/>
                    <a:pt x="2873" y="17377"/>
                    <a:pt x="2509" y="16665"/>
                  </a:cubicBezTo>
                  <a:cubicBezTo>
                    <a:pt x="1286" y="14708"/>
                    <a:pt x="4750" y="10848"/>
                    <a:pt x="5609" y="8834"/>
                  </a:cubicBezTo>
                  <a:cubicBezTo>
                    <a:pt x="6206" y="7440"/>
                    <a:pt x="6686" y="6018"/>
                    <a:pt x="7065" y="4596"/>
                  </a:cubicBezTo>
                  <a:cubicBezTo>
                    <a:pt x="7268" y="3866"/>
                    <a:pt x="7428" y="3127"/>
                    <a:pt x="7574" y="2398"/>
                  </a:cubicBezTo>
                  <a:cubicBezTo>
                    <a:pt x="10296" y="893"/>
                    <a:pt x="12726" y="717"/>
                    <a:pt x="14852" y="1872"/>
                  </a:cubicBezTo>
                  <a:cubicBezTo>
                    <a:pt x="15521" y="2139"/>
                    <a:pt x="17530" y="1530"/>
                    <a:pt x="16598" y="1160"/>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sp>
          <p:nvSpPr>
            <p:cNvPr id="41" name="Shape">
              <a:extLst>
                <a:ext uri="{FF2B5EF4-FFF2-40B4-BE49-F238E27FC236}">
                  <a16:creationId xmlns:a16="http://schemas.microsoft.com/office/drawing/2014/main" id="{E01786A4-5EB5-4488-98DC-2F28370426FA}"/>
                </a:ext>
              </a:extLst>
            </p:cNvPr>
            <p:cNvSpPr/>
            <p:nvPr/>
          </p:nvSpPr>
          <p:spPr>
            <a:xfrm>
              <a:off x="7527254" y="2811581"/>
              <a:ext cx="601470" cy="319206"/>
            </a:xfrm>
            <a:custGeom>
              <a:avLst/>
              <a:gdLst/>
              <a:ahLst/>
              <a:cxnLst>
                <a:cxn ang="0">
                  <a:pos x="wd2" y="hd2"/>
                </a:cxn>
                <a:cxn ang="5400000">
                  <a:pos x="wd2" y="hd2"/>
                </a:cxn>
                <a:cxn ang="10800000">
                  <a:pos x="wd2" y="hd2"/>
                </a:cxn>
                <a:cxn ang="16200000">
                  <a:pos x="wd2" y="hd2"/>
                </a:cxn>
              </a:cxnLst>
              <a:rect l="0" t="0" r="r" b="b"/>
              <a:pathLst>
                <a:path w="20411" h="18192" extrusionOk="0">
                  <a:moveTo>
                    <a:pt x="20239" y="4158"/>
                  </a:moveTo>
                  <a:cubicBezTo>
                    <a:pt x="19692" y="1777"/>
                    <a:pt x="18849" y="97"/>
                    <a:pt x="17255" y="3"/>
                  </a:cubicBezTo>
                  <a:cubicBezTo>
                    <a:pt x="16152" y="-59"/>
                    <a:pt x="14975" y="828"/>
                    <a:pt x="13919" y="1233"/>
                  </a:cubicBezTo>
                  <a:cubicBezTo>
                    <a:pt x="11871" y="2011"/>
                    <a:pt x="9795" y="2571"/>
                    <a:pt x="7701" y="2867"/>
                  </a:cubicBezTo>
                  <a:cubicBezTo>
                    <a:pt x="5848" y="3131"/>
                    <a:pt x="2966" y="2182"/>
                    <a:pt x="1382" y="4625"/>
                  </a:cubicBezTo>
                  <a:cubicBezTo>
                    <a:pt x="-110" y="6897"/>
                    <a:pt x="-342" y="11302"/>
                    <a:pt x="436" y="14258"/>
                  </a:cubicBezTo>
                  <a:cubicBezTo>
                    <a:pt x="2243" y="21090"/>
                    <a:pt x="10305" y="17168"/>
                    <a:pt x="13409" y="16126"/>
                  </a:cubicBezTo>
                  <a:cubicBezTo>
                    <a:pt x="17589" y="14694"/>
                    <a:pt x="21258" y="12655"/>
                    <a:pt x="20239" y="4158"/>
                  </a:cubicBezTo>
                  <a:cubicBezTo>
                    <a:pt x="20137" y="3318"/>
                    <a:pt x="18728" y="3909"/>
                    <a:pt x="18839" y="4797"/>
                  </a:cubicBezTo>
                  <a:cubicBezTo>
                    <a:pt x="19896" y="13620"/>
                    <a:pt x="13947" y="14927"/>
                    <a:pt x="10027" y="15768"/>
                  </a:cubicBezTo>
                  <a:cubicBezTo>
                    <a:pt x="6691" y="16484"/>
                    <a:pt x="1400" y="18227"/>
                    <a:pt x="1483" y="10119"/>
                  </a:cubicBezTo>
                  <a:cubicBezTo>
                    <a:pt x="1558" y="3163"/>
                    <a:pt x="6265" y="4548"/>
                    <a:pt x="9258" y="3925"/>
                  </a:cubicBezTo>
                  <a:cubicBezTo>
                    <a:pt x="11936" y="3365"/>
                    <a:pt x="17616" y="-510"/>
                    <a:pt x="18830" y="4797"/>
                  </a:cubicBezTo>
                  <a:cubicBezTo>
                    <a:pt x="19034" y="5621"/>
                    <a:pt x="20415" y="4937"/>
                    <a:pt x="20239" y="4158"/>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grpSp>
          <p:nvGrpSpPr>
            <p:cNvPr id="24" name="Group 23">
              <a:extLst>
                <a:ext uri="{FF2B5EF4-FFF2-40B4-BE49-F238E27FC236}">
                  <a16:creationId xmlns:a16="http://schemas.microsoft.com/office/drawing/2014/main" id="{126F4632-62FE-4A0B-8666-36649FEE5571}"/>
                </a:ext>
              </a:extLst>
            </p:cNvPr>
            <p:cNvGrpSpPr/>
            <p:nvPr/>
          </p:nvGrpSpPr>
          <p:grpSpPr>
            <a:xfrm>
              <a:off x="4851236" y="1937781"/>
              <a:ext cx="2511473" cy="3637788"/>
              <a:chOff x="4851236" y="1937781"/>
              <a:chExt cx="2511473" cy="3637788"/>
            </a:xfrm>
          </p:grpSpPr>
          <p:sp>
            <p:nvSpPr>
              <p:cNvPr id="74" name="Shape">
                <a:extLst>
                  <a:ext uri="{FF2B5EF4-FFF2-40B4-BE49-F238E27FC236}">
                    <a16:creationId xmlns:a16="http://schemas.microsoft.com/office/drawing/2014/main" id="{592D0571-0DA8-4738-B7CD-278F39C479D8}"/>
                  </a:ext>
                </a:extLst>
              </p:cNvPr>
              <p:cNvSpPr/>
              <p:nvPr/>
            </p:nvSpPr>
            <p:spPr>
              <a:xfrm>
                <a:off x="4905848" y="1992394"/>
                <a:ext cx="2366640" cy="351731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5" y="0"/>
                      <a:pt x="0" y="3262"/>
                      <a:pt x="0" y="7283"/>
                    </a:cubicBezTo>
                    <a:cubicBezTo>
                      <a:pt x="0" y="9310"/>
                      <a:pt x="1229" y="11145"/>
                      <a:pt x="3212" y="12464"/>
                    </a:cubicBezTo>
                    <a:cubicBezTo>
                      <a:pt x="4855" y="13558"/>
                      <a:pt x="5799" y="14944"/>
                      <a:pt x="5799" y="16395"/>
                    </a:cubicBezTo>
                    <a:cubicBezTo>
                      <a:pt x="5799" y="16848"/>
                      <a:pt x="6288" y="17235"/>
                      <a:pt x="6976" y="17391"/>
                    </a:cubicBezTo>
                    <a:cubicBezTo>
                      <a:pt x="6692" y="17473"/>
                      <a:pt x="6492" y="17663"/>
                      <a:pt x="6492" y="17882"/>
                    </a:cubicBezTo>
                    <a:cubicBezTo>
                      <a:pt x="6492" y="18178"/>
                      <a:pt x="6849" y="18417"/>
                      <a:pt x="7287" y="18417"/>
                    </a:cubicBezTo>
                    <a:cubicBezTo>
                      <a:pt x="6849" y="18417"/>
                      <a:pt x="6492" y="18657"/>
                      <a:pt x="6492" y="18952"/>
                    </a:cubicBezTo>
                    <a:cubicBezTo>
                      <a:pt x="6492" y="19247"/>
                      <a:pt x="6849" y="19487"/>
                      <a:pt x="7287" y="19487"/>
                    </a:cubicBezTo>
                    <a:cubicBezTo>
                      <a:pt x="6849" y="19487"/>
                      <a:pt x="6492" y="19727"/>
                      <a:pt x="6492" y="20022"/>
                    </a:cubicBezTo>
                    <a:cubicBezTo>
                      <a:pt x="6492" y="20317"/>
                      <a:pt x="6849" y="20557"/>
                      <a:pt x="7287" y="20557"/>
                    </a:cubicBezTo>
                    <a:lnTo>
                      <a:pt x="8282" y="20557"/>
                    </a:lnTo>
                    <a:cubicBezTo>
                      <a:pt x="8282" y="21132"/>
                      <a:pt x="8974" y="21600"/>
                      <a:pt x="9832" y="21600"/>
                    </a:cubicBezTo>
                    <a:lnTo>
                      <a:pt x="11768" y="21600"/>
                    </a:lnTo>
                    <a:cubicBezTo>
                      <a:pt x="12623" y="21600"/>
                      <a:pt x="13318" y="21134"/>
                      <a:pt x="13318" y="20557"/>
                    </a:cubicBezTo>
                    <a:lnTo>
                      <a:pt x="14313" y="20557"/>
                    </a:lnTo>
                    <a:cubicBezTo>
                      <a:pt x="14751" y="20557"/>
                      <a:pt x="15108" y="20317"/>
                      <a:pt x="15108" y="20022"/>
                    </a:cubicBezTo>
                    <a:cubicBezTo>
                      <a:pt x="15108" y="19727"/>
                      <a:pt x="14751" y="19487"/>
                      <a:pt x="14313" y="19487"/>
                    </a:cubicBezTo>
                    <a:cubicBezTo>
                      <a:pt x="14751" y="19487"/>
                      <a:pt x="15108" y="19247"/>
                      <a:pt x="15108" y="18952"/>
                    </a:cubicBezTo>
                    <a:cubicBezTo>
                      <a:pt x="15108" y="18657"/>
                      <a:pt x="14751" y="18417"/>
                      <a:pt x="14313" y="18417"/>
                    </a:cubicBezTo>
                    <a:cubicBezTo>
                      <a:pt x="14751" y="18417"/>
                      <a:pt x="15108" y="18177"/>
                      <a:pt x="15108" y="17882"/>
                    </a:cubicBezTo>
                    <a:cubicBezTo>
                      <a:pt x="15108" y="17661"/>
                      <a:pt x="14908" y="17472"/>
                      <a:pt x="14624" y="17391"/>
                    </a:cubicBezTo>
                    <a:cubicBezTo>
                      <a:pt x="15312" y="17235"/>
                      <a:pt x="15801" y="16849"/>
                      <a:pt x="15801" y="16395"/>
                    </a:cubicBezTo>
                    <a:cubicBezTo>
                      <a:pt x="15801" y="14944"/>
                      <a:pt x="16745" y="13558"/>
                      <a:pt x="18388" y="12464"/>
                    </a:cubicBezTo>
                    <a:cubicBezTo>
                      <a:pt x="20371" y="11145"/>
                      <a:pt x="21600" y="9310"/>
                      <a:pt x="21600" y="7283"/>
                    </a:cubicBezTo>
                    <a:cubicBezTo>
                      <a:pt x="21598" y="3260"/>
                      <a:pt x="16763" y="0"/>
                      <a:pt x="10799" y="0"/>
                    </a:cubicBezTo>
                    <a:close/>
                  </a:path>
                </a:pathLst>
              </a:custGeom>
              <a:solidFill>
                <a:srgbClr val="00A6C8"/>
              </a:solidFill>
              <a:ln w="12700">
                <a:miter lim="400000"/>
              </a:ln>
            </p:spPr>
            <p:txBody>
              <a:bodyPr lIns="28575" tIns="28575" rIns="28575" bIns="28575" anchor="ctr"/>
              <a:lstStyle/>
              <a:p>
                <a:pPr>
                  <a:defRPr sz="3000">
                    <a:solidFill>
                      <a:srgbClr val="FFFFFF"/>
                    </a:solidFill>
                  </a:defRPr>
                </a:pPr>
                <a:endParaRPr sz="2250"/>
              </a:p>
            </p:txBody>
          </p:sp>
          <p:sp>
            <p:nvSpPr>
              <p:cNvPr id="75" name="Shape">
                <a:extLst>
                  <a:ext uri="{FF2B5EF4-FFF2-40B4-BE49-F238E27FC236}">
                    <a16:creationId xmlns:a16="http://schemas.microsoft.com/office/drawing/2014/main" id="{74245582-B741-40A0-ADB1-CFE6C12AAB91}"/>
                  </a:ext>
                </a:extLst>
              </p:cNvPr>
              <p:cNvSpPr/>
              <p:nvPr/>
            </p:nvSpPr>
            <p:spPr>
              <a:xfrm>
                <a:off x="4851236" y="1937781"/>
                <a:ext cx="2511473" cy="3637788"/>
              </a:xfrm>
              <a:custGeom>
                <a:avLst/>
                <a:gdLst/>
                <a:ahLst/>
                <a:cxnLst>
                  <a:cxn ang="0">
                    <a:pos x="wd2" y="hd2"/>
                  </a:cxn>
                  <a:cxn ang="5400000">
                    <a:pos x="wd2" y="hd2"/>
                  </a:cxn>
                  <a:cxn ang="10800000">
                    <a:pos x="wd2" y="hd2"/>
                  </a:cxn>
                  <a:cxn ang="16200000">
                    <a:pos x="wd2" y="hd2"/>
                  </a:cxn>
                </a:cxnLst>
                <a:rect l="0" t="0" r="r" b="b"/>
                <a:pathLst>
                  <a:path w="19912" h="20662" extrusionOk="0">
                    <a:moveTo>
                      <a:pt x="10952" y="20503"/>
                    </a:moveTo>
                    <a:cubicBezTo>
                      <a:pt x="9681" y="20503"/>
                      <a:pt x="8111" y="20682"/>
                      <a:pt x="7667" y="19565"/>
                    </a:cubicBezTo>
                    <a:cubicBezTo>
                      <a:pt x="7659" y="19545"/>
                      <a:pt x="7611" y="19539"/>
                      <a:pt x="7590" y="19539"/>
                    </a:cubicBezTo>
                    <a:cubicBezTo>
                      <a:pt x="7224" y="19539"/>
                      <a:pt x="6836" y="19570"/>
                      <a:pt x="6514" y="19410"/>
                    </a:cubicBezTo>
                    <a:cubicBezTo>
                      <a:pt x="5983" y="19148"/>
                      <a:pt x="5974" y="18672"/>
                      <a:pt x="6323" y="18321"/>
                    </a:cubicBezTo>
                    <a:cubicBezTo>
                      <a:pt x="6323" y="18316"/>
                      <a:pt x="6325" y="18310"/>
                      <a:pt x="6325" y="18306"/>
                    </a:cubicBezTo>
                    <a:cubicBezTo>
                      <a:pt x="6009" y="17988"/>
                      <a:pt x="5998" y="17657"/>
                      <a:pt x="6323" y="17332"/>
                    </a:cubicBezTo>
                    <a:cubicBezTo>
                      <a:pt x="6323" y="17327"/>
                      <a:pt x="6325" y="17321"/>
                      <a:pt x="6325" y="17316"/>
                    </a:cubicBezTo>
                    <a:cubicBezTo>
                      <a:pt x="6048" y="17038"/>
                      <a:pt x="6005" y="16766"/>
                      <a:pt x="6217" y="16448"/>
                    </a:cubicBezTo>
                    <a:cubicBezTo>
                      <a:pt x="6223" y="16437"/>
                      <a:pt x="6221" y="16426"/>
                      <a:pt x="6206" y="16420"/>
                    </a:cubicBezTo>
                    <a:cubicBezTo>
                      <a:pt x="5297" y="15903"/>
                      <a:pt x="5546" y="15207"/>
                      <a:pt x="5316" y="14481"/>
                    </a:cubicBezTo>
                    <a:cubicBezTo>
                      <a:pt x="5109" y="13822"/>
                      <a:pt x="4689" y="13203"/>
                      <a:pt x="4130" y="12660"/>
                    </a:cubicBezTo>
                    <a:cubicBezTo>
                      <a:pt x="3489" y="12038"/>
                      <a:pt x="2664" y="11542"/>
                      <a:pt x="2060" y="10895"/>
                    </a:cubicBezTo>
                    <a:cubicBezTo>
                      <a:pt x="1497" y="10297"/>
                      <a:pt x="1075" y="9630"/>
                      <a:pt x="800" y="8936"/>
                    </a:cubicBezTo>
                    <a:cubicBezTo>
                      <a:pt x="-226" y="6331"/>
                      <a:pt x="978" y="3472"/>
                      <a:pt x="3853" y="1717"/>
                    </a:cubicBezTo>
                    <a:cubicBezTo>
                      <a:pt x="6940" y="-169"/>
                      <a:pt x="11450" y="-372"/>
                      <a:pt x="14883" y="1154"/>
                    </a:cubicBezTo>
                    <a:cubicBezTo>
                      <a:pt x="17947" y="2515"/>
                      <a:pt x="19746" y="5037"/>
                      <a:pt x="19484" y="7615"/>
                    </a:cubicBezTo>
                    <a:cubicBezTo>
                      <a:pt x="19306" y="9360"/>
                      <a:pt x="18215" y="10872"/>
                      <a:pt x="16540" y="12119"/>
                    </a:cubicBezTo>
                    <a:cubicBezTo>
                      <a:pt x="15784" y="12680"/>
                      <a:pt x="15171" y="13336"/>
                      <a:pt x="14816" y="14078"/>
                    </a:cubicBezTo>
                    <a:cubicBezTo>
                      <a:pt x="14442" y="14861"/>
                      <a:pt x="14747" y="15912"/>
                      <a:pt x="13773" y="16466"/>
                    </a:cubicBezTo>
                    <a:cubicBezTo>
                      <a:pt x="13762" y="16472"/>
                      <a:pt x="13710" y="16497"/>
                      <a:pt x="13723" y="16516"/>
                    </a:cubicBezTo>
                    <a:cubicBezTo>
                      <a:pt x="13926" y="16820"/>
                      <a:pt x="13896" y="17107"/>
                      <a:pt x="13621" y="17384"/>
                    </a:cubicBezTo>
                    <a:cubicBezTo>
                      <a:pt x="13621" y="17389"/>
                      <a:pt x="13619" y="17395"/>
                      <a:pt x="13619" y="17400"/>
                    </a:cubicBezTo>
                    <a:cubicBezTo>
                      <a:pt x="13935" y="17718"/>
                      <a:pt x="13946" y="18048"/>
                      <a:pt x="13621" y="18374"/>
                    </a:cubicBezTo>
                    <a:cubicBezTo>
                      <a:pt x="13621" y="18378"/>
                      <a:pt x="13619" y="18385"/>
                      <a:pt x="13619" y="18389"/>
                    </a:cubicBezTo>
                    <a:cubicBezTo>
                      <a:pt x="13853" y="18625"/>
                      <a:pt x="14007" y="18994"/>
                      <a:pt x="13729" y="19253"/>
                    </a:cubicBezTo>
                    <a:cubicBezTo>
                      <a:pt x="13448" y="19515"/>
                      <a:pt x="13041" y="19539"/>
                      <a:pt x="12636" y="19539"/>
                    </a:cubicBezTo>
                    <a:cubicBezTo>
                      <a:pt x="12550" y="19539"/>
                      <a:pt x="12311" y="19554"/>
                      <a:pt x="12281" y="19632"/>
                    </a:cubicBezTo>
                    <a:cubicBezTo>
                      <a:pt x="12099" y="20091"/>
                      <a:pt x="11688" y="20469"/>
                      <a:pt x="10908" y="20502"/>
                    </a:cubicBezTo>
                    <a:cubicBezTo>
                      <a:pt x="10785" y="20506"/>
                      <a:pt x="10434" y="20649"/>
                      <a:pt x="10722" y="20637"/>
                    </a:cubicBezTo>
                    <a:cubicBezTo>
                      <a:pt x="11658" y="20598"/>
                      <a:pt x="12448" y="20246"/>
                      <a:pt x="12712" y="19579"/>
                    </a:cubicBezTo>
                    <a:cubicBezTo>
                      <a:pt x="12593" y="19610"/>
                      <a:pt x="12474" y="19641"/>
                      <a:pt x="12357" y="19672"/>
                    </a:cubicBezTo>
                    <a:cubicBezTo>
                      <a:pt x="13021" y="19672"/>
                      <a:pt x="13784" y="19674"/>
                      <a:pt x="14162" y="19199"/>
                    </a:cubicBezTo>
                    <a:cubicBezTo>
                      <a:pt x="14292" y="19038"/>
                      <a:pt x="14340" y="18842"/>
                      <a:pt x="14292" y="18659"/>
                    </a:cubicBezTo>
                    <a:cubicBezTo>
                      <a:pt x="14273" y="18580"/>
                      <a:pt x="14175" y="18485"/>
                      <a:pt x="14162" y="18409"/>
                    </a:cubicBezTo>
                    <a:cubicBezTo>
                      <a:pt x="14130" y="18217"/>
                      <a:pt x="14223" y="18189"/>
                      <a:pt x="14264" y="18026"/>
                    </a:cubicBezTo>
                    <a:cubicBezTo>
                      <a:pt x="14307" y="17851"/>
                      <a:pt x="14286" y="17713"/>
                      <a:pt x="14243" y="17539"/>
                    </a:cubicBezTo>
                    <a:cubicBezTo>
                      <a:pt x="14195" y="17355"/>
                      <a:pt x="14195" y="17285"/>
                      <a:pt x="14240" y="17102"/>
                    </a:cubicBezTo>
                    <a:cubicBezTo>
                      <a:pt x="14266" y="16997"/>
                      <a:pt x="14310" y="16931"/>
                      <a:pt x="14310" y="16818"/>
                    </a:cubicBezTo>
                    <a:cubicBezTo>
                      <a:pt x="14310" y="16747"/>
                      <a:pt x="14232" y="16620"/>
                      <a:pt x="14243" y="16550"/>
                    </a:cubicBezTo>
                    <a:cubicBezTo>
                      <a:pt x="14288" y="16251"/>
                      <a:pt x="14258" y="16486"/>
                      <a:pt x="14455" y="16263"/>
                    </a:cubicBezTo>
                    <a:cubicBezTo>
                      <a:pt x="14569" y="16133"/>
                      <a:pt x="14712" y="16027"/>
                      <a:pt x="14795" y="15880"/>
                    </a:cubicBezTo>
                    <a:cubicBezTo>
                      <a:pt x="15087" y="15354"/>
                      <a:pt x="14944" y="14729"/>
                      <a:pt x="15180" y="14179"/>
                    </a:cubicBezTo>
                    <a:cubicBezTo>
                      <a:pt x="15682" y="12994"/>
                      <a:pt x="16873" y="12277"/>
                      <a:pt x="17893" y="11334"/>
                    </a:cubicBezTo>
                    <a:cubicBezTo>
                      <a:pt x="21374" y="8119"/>
                      <a:pt x="20220" y="3325"/>
                      <a:pt x="15466" y="1117"/>
                    </a:cubicBezTo>
                    <a:cubicBezTo>
                      <a:pt x="11240" y="-847"/>
                      <a:pt x="5390" y="-148"/>
                      <a:pt x="2218" y="2640"/>
                    </a:cubicBezTo>
                    <a:cubicBezTo>
                      <a:pt x="584" y="4076"/>
                      <a:pt x="-202" y="5935"/>
                      <a:pt x="45" y="7779"/>
                    </a:cubicBezTo>
                    <a:cubicBezTo>
                      <a:pt x="192" y="8891"/>
                      <a:pt x="716" y="9968"/>
                      <a:pt x="1562" y="10905"/>
                    </a:cubicBezTo>
                    <a:cubicBezTo>
                      <a:pt x="2435" y="11871"/>
                      <a:pt x="3753" y="12566"/>
                      <a:pt x="4437" y="13626"/>
                    </a:cubicBezTo>
                    <a:cubicBezTo>
                      <a:pt x="4792" y="14175"/>
                      <a:pt x="4989" y="14760"/>
                      <a:pt x="5033" y="15363"/>
                    </a:cubicBezTo>
                    <a:cubicBezTo>
                      <a:pt x="5052" y="15647"/>
                      <a:pt x="5074" y="15886"/>
                      <a:pt x="5293" y="16137"/>
                    </a:cubicBezTo>
                    <a:cubicBezTo>
                      <a:pt x="5516" y="16393"/>
                      <a:pt x="5669" y="16444"/>
                      <a:pt x="5658" y="16748"/>
                    </a:cubicBezTo>
                    <a:cubicBezTo>
                      <a:pt x="5650" y="16978"/>
                      <a:pt x="5786" y="17175"/>
                      <a:pt x="5788" y="17389"/>
                    </a:cubicBezTo>
                    <a:cubicBezTo>
                      <a:pt x="5790" y="17617"/>
                      <a:pt x="5593" y="17786"/>
                      <a:pt x="5656" y="18030"/>
                    </a:cubicBezTo>
                    <a:cubicBezTo>
                      <a:pt x="5689" y="18160"/>
                      <a:pt x="5786" y="18245"/>
                      <a:pt x="5788" y="18378"/>
                    </a:cubicBezTo>
                    <a:cubicBezTo>
                      <a:pt x="5788" y="18515"/>
                      <a:pt x="5689" y="18608"/>
                      <a:pt x="5656" y="18743"/>
                    </a:cubicBezTo>
                    <a:cubicBezTo>
                      <a:pt x="5602" y="18968"/>
                      <a:pt x="5689" y="19197"/>
                      <a:pt x="5890" y="19373"/>
                    </a:cubicBezTo>
                    <a:cubicBezTo>
                      <a:pt x="6249" y="19686"/>
                      <a:pt x="6598" y="19574"/>
                      <a:pt x="7048" y="19670"/>
                    </a:cubicBezTo>
                    <a:cubicBezTo>
                      <a:pt x="7354" y="19736"/>
                      <a:pt x="7098" y="19615"/>
                      <a:pt x="7289" y="19779"/>
                    </a:cubicBezTo>
                    <a:cubicBezTo>
                      <a:pt x="7403" y="19878"/>
                      <a:pt x="7449" y="20032"/>
                      <a:pt x="7566" y="20139"/>
                    </a:cubicBezTo>
                    <a:cubicBezTo>
                      <a:pt x="7728" y="20288"/>
                      <a:pt x="7932" y="20409"/>
                      <a:pt x="8168" y="20494"/>
                    </a:cubicBezTo>
                    <a:cubicBezTo>
                      <a:pt x="8889" y="20753"/>
                      <a:pt x="9897" y="20635"/>
                      <a:pt x="10677" y="20635"/>
                    </a:cubicBezTo>
                    <a:cubicBezTo>
                      <a:pt x="10772" y="20638"/>
                      <a:pt x="11168" y="20503"/>
                      <a:pt x="10952" y="20503"/>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sp>
            <p:nvSpPr>
              <p:cNvPr id="76" name="Shape">
                <a:extLst>
                  <a:ext uri="{FF2B5EF4-FFF2-40B4-BE49-F238E27FC236}">
                    <a16:creationId xmlns:a16="http://schemas.microsoft.com/office/drawing/2014/main" id="{DFA90B38-E5CD-428E-BD1A-8DBABA647668}"/>
                  </a:ext>
                </a:extLst>
              </p:cNvPr>
              <p:cNvSpPr/>
              <p:nvPr/>
            </p:nvSpPr>
            <p:spPr>
              <a:xfrm>
                <a:off x="5370055" y="3030032"/>
                <a:ext cx="1391289" cy="1846122"/>
              </a:xfrm>
              <a:custGeom>
                <a:avLst/>
                <a:gdLst/>
                <a:ahLst/>
                <a:cxnLst>
                  <a:cxn ang="0">
                    <a:pos x="wd2" y="hd2"/>
                  </a:cxn>
                  <a:cxn ang="5400000">
                    <a:pos x="wd2" y="hd2"/>
                  </a:cxn>
                  <a:cxn ang="10800000">
                    <a:pos x="wd2" y="hd2"/>
                  </a:cxn>
                  <a:cxn ang="16200000">
                    <a:pos x="wd2" y="hd2"/>
                  </a:cxn>
                </a:cxnLst>
                <a:rect l="0" t="0" r="r" b="b"/>
                <a:pathLst>
                  <a:path w="21067" h="21000" extrusionOk="0">
                    <a:moveTo>
                      <a:pt x="18433" y="2689"/>
                    </a:moveTo>
                    <a:cubicBezTo>
                      <a:pt x="15497" y="2764"/>
                      <a:pt x="14112" y="4314"/>
                      <a:pt x="13409" y="6115"/>
                    </a:cubicBezTo>
                    <a:cubicBezTo>
                      <a:pt x="13062" y="6032"/>
                      <a:pt x="12727" y="5920"/>
                      <a:pt x="12429" y="5768"/>
                    </a:cubicBezTo>
                    <a:cubicBezTo>
                      <a:pt x="12132" y="5615"/>
                      <a:pt x="11875" y="5426"/>
                      <a:pt x="11660" y="5215"/>
                    </a:cubicBezTo>
                    <a:cubicBezTo>
                      <a:pt x="12880" y="4547"/>
                      <a:pt x="13959" y="3587"/>
                      <a:pt x="14149" y="2428"/>
                    </a:cubicBezTo>
                    <a:cubicBezTo>
                      <a:pt x="14319" y="1385"/>
                      <a:pt x="13575" y="257"/>
                      <a:pt x="12115" y="46"/>
                    </a:cubicBezTo>
                    <a:cubicBezTo>
                      <a:pt x="8481" y="-482"/>
                      <a:pt x="8518" y="3717"/>
                      <a:pt x="9738" y="5280"/>
                    </a:cubicBezTo>
                    <a:cubicBezTo>
                      <a:pt x="9775" y="5326"/>
                      <a:pt x="9816" y="5373"/>
                      <a:pt x="9853" y="5416"/>
                    </a:cubicBezTo>
                    <a:cubicBezTo>
                      <a:pt x="9142" y="5749"/>
                      <a:pt x="8212" y="6063"/>
                      <a:pt x="7232" y="6261"/>
                    </a:cubicBezTo>
                    <a:cubicBezTo>
                      <a:pt x="6483" y="4864"/>
                      <a:pt x="5255" y="3721"/>
                      <a:pt x="3056" y="3584"/>
                    </a:cubicBezTo>
                    <a:cubicBezTo>
                      <a:pt x="2225" y="3531"/>
                      <a:pt x="591" y="3606"/>
                      <a:pt x="149" y="4277"/>
                    </a:cubicBezTo>
                    <a:cubicBezTo>
                      <a:pt x="-496" y="5258"/>
                      <a:pt x="1104" y="6392"/>
                      <a:pt x="2154" y="6730"/>
                    </a:cubicBezTo>
                    <a:cubicBezTo>
                      <a:pt x="3217" y="7072"/>
                      <a:pt x="4486" y="7122"/>
                      <a:pt x="5776" y="6988"/>
                    </a:cubicBezTo>
                    <a:cubicBezTo>
                      <a:pt x="5818" y="7084"/>
                      <a:pt x="5863" y="7178"/>
                      <a:pt x="5900" y="7274"/>
                    </a:cubicBezTo>
                    <a:cubicBezTo>
                      <a:pt x="7637" y="11576"/>
                      <a:pt x="7856" y="16449"/>
                      <a:pt x="7608" y="20907"/>
                    </a:cubicBezTo>
                    <a:cubicBezTo>
                      <a:pt x="7596" y="21118"/>
                      <a:pt x="9254" y="20956"/>
                      <a:pt x="9274" y="20571"/>
                    </a:cubicBezTo>
                    <a:cubicBezTo>
                      <a:pt x="9473" y="17012"/>
                      <a:pt x="9204" y="13446"/>
                      <a:pt x="8410" y="9930"/>
                    </a:cubicBezTo>
                    <a:cubicBezTo>
                      <a:pt x="8191" y="8967"/>
                      <a:pt x="7943" y="7790"/>
                      <a:pt x="7455" y="6715"/>
                    </a:cubicBezTo>
                    <a:cubicBezTo>
                      <a:pt x="8472" y="6494"/>
                      <a:pt x="9452" y="6187"/>
                      <a:pt x="10308" y="5839"/>
                    </a:cubicBezTo>
                    <a:cubicBezTo>
                      <a:pt x="11057" y="6407"/>
                      <a:pt x="12074" y="6696"/>
                      <a:pt x="13169" y="6789"/>
                    </a:cubicBezTo>
                    <a:cubicBezTo>
                      <a:pt x="12983" y="7414"/>
                      <a:pt x="12863" y="8051"/>
                      <a:pt x="12772" y="8653"/>
                    </a:cubicBezTo>
                    <a:cubicBezTo>
                      <a:pt x="12471" y="10713"/>
                      <a:pt x="12268" y="12778"/>
                      <a:pt x="12169" y="14850"/>
                    </a:cubicBezTo>
                    <a:cubicBezTo>
                      <a:pt x="12074" y="16797"/>
                      <a:pt x="11842" y="18863"/>
                      <a:pt x="12483" y="20770"/>
                    </a:cubicBezTo>
                    <a:cubicBezTo>
                      <a:pt x="12582" y="21068"/>
                      <a:pt x="14257" y="20745"/>
                      <a:pt x="14149" y="20435"/>
                    </a:cubicBezTo>
                    <a:cubicBezTo>
                      <a:pt x="13508" y="18531"/>
                      <a:pt x="13744" y="16459"/>
                      <a:pt x="13835" y="14514"/>
                    </a:cubicBezTo>
                    <a:cubicBezTo>
                      <a:pt x="13938" y="12374"/>
                      <a:pt x="14149" y="10234"/>
                      <a:pt x="14468" y="8106"/>
                    </a:cubicBezTo>
                    <a:cubicBezTo>
                      <a:pt x="14534" y="7675"/>
                      <a:pt x="14596" y="7240"/>
                      <a:pt x="14687" y="6808"/>
                    </a:cubicBezTo>
                    <a:cubicBezTo>
                      <a:pt x="15927" y="6740"/>
                      <a:pt x="17159" y="6485"/>
                      <a:pt x="18131" y="6162"/>
                    </a:cubicBezTo>
                    <a:cubicBezTo>
                      <a:pt x="19190" y="5808"/>
                      <a:pt x="21046" y="5121"/>
                      <a:pt x="21067" y="4093"/>
                    </a:cubicBezTo>
                    <a:cubicBezTo>
                      <a:pt x="21104" y="3096"/>
                      <a:pt x="19553" y="2661"/>
                      <a:pt x="18433" y="2689"/>
                    </a:cubicBezTo>
                    <a:close/>
                    <a:moveTo>
                      <a:pt x="1993" y="5149"/>
                    </a:moveTo>
                    <a:cubicBezTo>
                      <a:pt x="1894" y="5000"/>
                      <a:pt x="1753" y="4758"/>
                      <a:pt x="1753" y="4600"/>
                    </a:cubicBezTo>
                    <a:cubicBezTo>
                      <a:pt x="1757" y="4236"/>
                      <a:pt x="1604" y="4423"/>
                      <a:pt x="2092" y="4249"/>
                    </a:cubicBezTo>
                    <a:cubicBezTo>
                      <a:pt x="2655" y="4047"/>
                      <a:pt x="3420" y="4485"/>
                      <a:pt x="3866" y="4746"/>
                    </a:cubicBezTo>
                    <a:cubicBezTo>
                      <a:pt x="4635" y="5199"/>
                      <a:pt x="5152" y="5817"/>
                      <a:pt x="5524" y="6482"/>
                    </a:cubicBezTo>
                    <a:cubicBezTo>
                      <a:pt x="4052" y="6532"/>
                      <a:pt x="2684" y="6199"/>
                      <a:pt x="1993" y="5149"/>
                    </a:cubicBezTo>
                    <a:close/>
                    <a:moveTo>
                      <a:pt x="10767" y="2357"/>
                    </a:moveTo>
                    <a:cubicBezTo>
                      <a:pt x="10784" y="2189"/>
                      <a:pt x="10928" y="667"/>
                      <a:pt x="11160" y="611"/>
                    </a:cubicBezTo>
                    <a:cubicBezTo>
                      <a:pt x="11511" y="527"/>
                      <a:pt x="12198" y="1394"/>
                      <a:pt x="12301" y="1574"/>
                    </a:cubicBezTo>
                    <a:cubicBezTo>
                      <a:pt x="12553" y="2015"/>
                      <a:pt x="12570" y="2525"/>
                      <a:pt x="12425" y="2991"/>
                    </a:cubicBezTo>
                    <a:cubicBezTo>
                      <a:pt x="12231" y="3609"/>
                      <a:pt x="11776" y="4162"/>
                      <a:pt x="11193" y="4618"/>
                    </a:cubicBezTo>
                    <a:cubicBezTo>
                      <a:pt x="11040" y="4360"/>
                      <a:pt x="10924" y="4087"/>
                      <a:pt x="10854" y="3814"/>
                    </a:cubicBezTo>
                    <a:cubicBezTo>
                      <a:pt x="10722" y="3339"/>
                      <a:pt x="10717" y="2842"/>
                      <a:pt x="10767" y="2357"/>
                    </a:cubicBezTo>
                    <a:close/>
                    <a:moveTo>
                      <a:pt x="17598" y="5823"/>
                    </a:moveTo>
                    <a:cubicBezTo>
                      <a:pt x="16800" y="6125"/>
                      <a:pt x="15807" y="6296"/>
                      <a:pt x="14832" y="6283"/>
                    </a:cubicBezTo>
                    <a:cubicBezTo>
                      <a:pt x="14923" y="5957"/>
                      <a:pt x="15034" y="5634"/>
                      <a:pt x="15187" y="5320"/>
                    </a:cubicBezTo>
                    <a:cubicBezTo>
                      <a:pt x="15415" y="4845"/>
                      <a:pt x="15741" y="4311"/>
                      <a:pt x="16217" y="3947"/>
                    </a:cubicBezTo>
                    <a:cubicBezTo>
                      <a:pt x="16887" y="3438"/>
                      <a:pt x="18007" y="3037"/>
                      <a:pt x="18834" y="3547"/>
                    </a:cubicBezTo>
                    <a:cubicBezTo>
                      <a:pt x="20219" y="4410"/>
                      <a:pt x="18739" y="5395"/>
                      <a:pt x="17598" y="5823"/>
                    </a:cubicBezTo>
                    <a:close/>
                  </a:path>
                </a:pathLst>
              </a:custGeom>
              <a:solidFill>
                <a:srgbClr val="FFFFFF"/>
              </a:solidFill>
              <a:ln w="12700">
                <a:miter lim="400000"/>
              </a:ln>
            </p:spPr>
            <p:txBody>
              <a:bodyPr lIns="28575" tIns="28575" rIns="28575" bIns="28575" anchor="ctr"/>
              <a:lstStyle/>
              <a:p>
                <a:pPr>
                  <a:defRPr sz="3000">
                    <a:solidFill>
                      <a:srgbClr val="FFFFFF"/>
                    </a:solidFill>
                  </a:defRPr>
                </a:pPr>
                <a:endParaRPr sz="2250"/>
              </a:p>
            </p:txBody>
          </p:sp>
          <p:sp>
            <p:nvSpPr>
              <p:cNvPr id="77" name="Shape">
                <a:extLst>
                  <a:ext uri="{FF2B5EF4-FFF2-40B4-BE49-F238E27FC236}">
                    <a16:creationId xmlns:a16="http://schemas.microsoft.com/office/drawing/2014/main" id="{4328978E-5A57-48F5-BCF5-FF6D14D5D4FB}"/>
                  </a:ext>
                </a:extLst>
              </p:cNvPr>
              <p:cNvSpPr/>
              <p:nvPr/>
            </p:nvSpPr>
            <p:spPr>
              <a:xfrm>
                <a:off x="5342751" y="3030032"/>
                <a:ext cx="1391287" cy="1846122"/>
              </a:xfrm>
              <a:custGeom>
                <a:avLst/>
                <a:gdLst/>
                <a:ahLst/>
                <a:cxnLst>
                  <a:cxn ang="0">
                    <a:pos x="wd2" y="hd2"/>
                  </a:cxn>
                  <a:cxn ang="5400000">
                    <a:pos x="wd2" y="hd2"/>
                  </a:cxn>
                  <a:cxn ang="10800000">
                    <a:pos x="wd2" y="hd2"/>
                  </a:cxn>
                  <a:cxn ang="16200000">
                    <a:pos x="wd2" y="hd2"/>
                  </a:cxn>
                </a:cxnLst>
                <a:rect l="0" t="0" r="r" b="b"/>
                <a:pathLst>
                  <a:path w="21067" h="21000" extrusionOk="0">
                    <a:moveTo>
                      <a:pt x="18433" y="2689"/>
                    </a:moveTo>
                    <a:cubicBezTo>
                      <a:pt x="15497" y="2764"/>
                      <a:pt x="14112" y="4314"/>
                      <a:pt x="13409" y="6115"/>
                    </a:cubicBezTo>
                    <a:cubicBezTo>
                      <a:pt x="13062" y="6032"/>
                      <a:pt x="12727" y="5920"/>
                      <a:pt x="12429" y="5768"/>
                    </a:cubicBezTo>
                    <a:cubicBezTo>
                      <a:pt x="12132" y="5615"/>
                      <a:pt x="11875" y="5426"/>
                      <a:pt x="11660" y="5215"/>
                    </a:cubicBezTo>
                    <a:cubicBezTo>
                      <a:pt x="12880" y="4547"/>
                      <a:pt x="13959" y="3587"/>
                      <a:pt x="14149" y="2428"/>
                    </a:cubicBezTo>
                    <a:cubicBezTo>
                      <a:pt x="14319" y="1385"/>
                      <a:pt x="13575" y="257"/>
                      <a:pt x="12115" y="46"/>
                    </a:cubicBezTo>
                    <a:cubicBezTo>
                      <a:pt x="8481" y="-482"/>
                      <a:pt x="8518" y="3717"/>
                      <a:pt x="9738" y="5280"/>
                    </a:cubicBezTo>
                    <a:cubicBezTo>
                      <a:pt x="9775" y="5326"/>
                      <a:pt x="9816" y="5373"/>
                      <a:pt x="9853" y="5416"/>
                    </a:cubicBezTo>
                    <a:cubicBezTo>
                      <a:pt x="9142" y="5749"/>
                      <a:pt x="8212" y="6063"/>
                      <a:pt x="7232" y="6261"/>
                    </a:cubicBezTo>
                    <a:cubicBezTo>
                      <a:pt x="6483" y="4864"/>
                      <a:pt x="5255" y="3721"/>
                      <a:pt x="3056" y="3584"/>
                    </a:cubicBezTo>
                    <a:cubicBezTo>
                      <a:pt x="2225" y="3531"/>
                      <a:pt x="591" y="3606"/>
                      <a:pt x="149" y="4277"/>
                    </a:cubicBezTo>
                    <a:cubicBezTo>
                      <a:pt x="-496" y="5258"/>
                      <a:pt x="1104" y="6392"/>
                      <a:pt x="2154" y="6730"/>
                    </a:cubicBezTo>
                    <a:cubicBezTo>
                      <a:pt x="3217" y="7072"/>
                      <a:pt x="4486" y="7122"/>
                      <a:pt x="5776" y="6988"/>
                    </a:cubicBezTo>
                    <a:cubicBezTo>
                      <a:pt x="5818" y="7084"/>
                      <a:pt x="5863" y="7178"/>
                      <a:pt x="5900" y="7274"/>
                    </a:cubicBezTo>
                    <a:cubicBezTo>
                      <a:pt x="7637" y="11576"/>
                      <a:pt x="7856" y="16449"/>
                      <a:pt x="7608" y="20907"/>
                    </a:cubicBezTo>
                    <a:cubicBezTo>
                      <a:pt x="7596" y="21118"/>
                      <a:pt x="9254" y="20956"/>
                      <a:pt x="9274" y="20571"/>
                    </a:cubicBezTo>
                    <a:cubicBezTo>
                      <a:pt x="9473" y="17012"/>
                      <a:pt x="9204" y="13446"/>
                      <a:pt x="8410" y="9930"/>
                    </a:cubicBezTo>
                    <a:cubicBezTo>
                      <a:pt x="8191" y="8967"/>
                      <a:pt x="7943" y="7790"/>
                      <a:pt x="7455" y="6715"/>
                    </a:cubicBezTo>
                    <a:cubicBezTo>
                      <a:pt x="8472" y="6494"/>
                      <a:pt x="9452" y="6187"/>
                      <a:pt x="10308" y="5839"/>
                    </a:cubicBezTo>
                    <a:cubicBezTo>
                      <a:pt x="11057" y="6407"/>
                      <a:pt x="12074" y="6696"/>
                      <a:pt x="13169" y="6789"/>
                    </a:cubicBezTo>
                    <a:cubicBezTo>
                      <a:pt x="12983" y="7414"/>
                      <a:pt x="12863" y="8051"/>
                      <a:pt x="12772" y="8653"/>
                    </a:cubicBezTo>
                    <a:cubicBezTo>
                      <a:pt x="12471" y="10713"/>
                      <a:pt x="12268" y="12778"/>
                      <a:pt x="12169" y="14850"/>
                    </a:cubicBezTo>
                    <a:cubicBezTo>
                      <a:pt x="12074" y="16797"/>
                      <a:pt x="11842" y="18863"/>
                      <a:pt x="12483" y="20770"/>
                    </a:cubicBezTo>
                    <a:cubicBezTo>
                      <a:pt x="12582" y="21068"/>
                      <a:pt x="14257" y="20745"/>
                      <a:pt x="14149" y="20435"/>
                    </a:cubicBezTo>
                    <a:cubicBezTo>
                      <a:pt x="13508" y="18531"/>
                      <a:pt x="13744" y="16459"/>
                      <a:pt x="13835" y="14514"/>
                    </a:cubicBezTo>
                    <a:cubicBezTo>
                      <a:pt x="13938" y="12374"/>
                      <a:pt x="14149" y="10234"/>
                      <a:pt x="14468" y="8106"/>
                    </a:cubicBezTo>
                    <a:cubicBezTo>
                      <a:pt x="14534" y="7675"/>
                      <a:pt x="14596" y="7240"/>
                      <a:pt x="14687" y="6808"/>
                    </a:cubicBezTo>
                    <a:cubicBezTo>
                      <a:pt x="15927" y="6740"/>
                      <a:pt x="17159" y="6485"/>
                      <a:pt x="18131" y="6162"/>
                    </a:cubicBezTo>
                    <a:cubicBezTo>
                      <a:pt x="19190" y="5808"/>
                      <a:pt x="21046" y="5121"/>
                      <a:pt x="21067" y="4093"/>
                    </a:cubicBezTo>
                    <a:cubicBezTo>
                      <a:pt x="21104" y="3096"/>
                      <a:pt x="19549" y="2661"/>
                      <a:pt x="18433" y="2689"/>
                    </a:cubicBezTo>
                    <a:close/>
                    <a:moveTo>
                      <a:pt x="1989" y="5149"/>
                    </a:moveTo>
                    <a:cubicBezTo>
                      <a:pt x="1890" y="5000"/>
                      <a:pt x="1749" y="4758"/>
                      <a:pt x="1749" y="4600"/>
                    </a:cubicBezTo>
                    <a:cubicBezTo>
                      <a:pt x="1753" y="4236"/>
                      <a:pt x="1600" y="4423"/>
                      <a:pt x="2088" y="4249"/>
                    </a:cubicBezTo>
                    <a:cubicBezTo>
                      <a:pt x="2651" y="4047"/>
                      <a:pt x="3415" y="4485"/>
                      <a:pt x="3862" y="4746"/>
                    </a:cubicBezTo>
                    <a:cubicBezTo>
                      <a:pt x="4631" y="5199"/>
                      <a:pt x="5148" y="5817"/>
                      <a:pt x="5520" y="6482"/>
                    </a:cubicBezTo>
                    <a:cubicBezTo>
                      <a:pt x="4048" y="6532"/>
                      <a:pt x="2684" y="6199"/>
                      <a:pt x="1989" y="5149"/>
                    </a:cubicBezTo>
                    <a:close/>
                    <a:moveTo>
                      <a:pt x="10767" y="2357"/>
                    </a:moveTo>
                    <a:cubicBezTo>
                      <a:pt x="10784" y="2189"/>
                      <a:pt x="10928" y="667"/>
                      <a:pt x="11160" y="611"/>
                    </a:cubicBezTo>
                    <a:cubicBezTo>
                      <a:pt x="11511" y="527"/>
                      <a:pt x="12198" y="1394"/>
                      <a:pt x="12301" y="1574"/>
                    </a:cubicBezTo>
                    <a:cubicBezTo>
                      <a:pt x="12553" y="2015"/>
                      <a:pt x="12570" y="2525"/>
                      <a:pt x="12425" y="2991"/>
                    </a:cubicBezTo>
                    <a:cubicBezTo>
                      <a:pt x="12231" y="3609"/>
                      <a:pt x="11776" y="4162"/>
                      <a:pt x="11193" y="4618"/>
                    </a:cubicBezTo>
                    <a:cubicBezTo>
                      <a:pt x="11040" y="4360"/>
                      <a:pt x="10924" y="4087"/>
                      <a:pt x="10854" y="3814"/>
                    </a:cubicBezTo>
                    <a:cubicBezTo>
                      <a:pt x="10722" y="3339"/>
                      <a:pt x="10717" y="2842"/>
                      <a:pt x="10767" y="2357"/>
                    </a:cubicBezTo>
                    <a:close/>
                    <a:moveTo>
                      <a:pt x="17598" y="5823"/>
                    </a:moveTo>
                    <a:cubicBezTo>
                      <a:pt x="16800" y="6125"/>
                      <a:pt x="15803" y="6296"/>
                      <a:pt x="14832" y="6283"/>
                    </a:cubicBezTo>
                    <a:cubicBezTo>
                      <a:pt x="14923" y="5957"/>
                      <a:pt x="15034" y="5634"/>
                      <a:pt x="15187" y="5320"/>
                    </a:cubicBezTo>
                    <a:cubicBezTo>
                      <a:pt x="15415" y="4845"/>
                      <a:pt x="15741" y="4311"/>
                      <a:pt x="16217" y="3947"/>
                    </a:cubicBezTo>
                    <a:cubicBezTo>
                      <a:pt x="16887" y="3438"/>
                      <a:pt x="18007" y="3037"/>
                      <a:pt x="18834" y="3547"/>
                    </a:cubicBezTo>
                    <a:cubicBezTo>
                      <a:pt x="20219" y="4410"/>
                      <a:pt x="18739" y="5395"/>
                      <a:pt x="17598" y="5823"/>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sp>
            <p:nvSpPr>
              <p:cNvPr id="78" name="Shape">
                <a:extLst>
                  <a:ext uri="{FF2B5EF4-FFF2-40B4-BE49-F238E27FC236}">
                    <a16:creationId xmlns:a16="http://schemas.microsoft.com/office/drawing/2014/main" id="{8AADF27C-A617-487E-89AA-1F3090173F2B}"/>
                  </a:ext>
                </a:extLst>
              </p:cNvPr>
              <p:cNvSpPr/>
              <p:nvPr/>
            </p:nvSpPr>
            <p:spPr>
              <a:xfrm>
                <a:off x="5615814" y="4804942"/>
                <a:ext cx="943979" cy="174214"/>
              </a:xfrm>
              <a:custGeom>
                <a:avLst/>
                <a:gdLst/>
                <a:ahLst/>
                <a:cxnLst>
                  <a:cxn ang="0">
                    <a:pos x="wd2" y="hd2"/>
                  </a:cxn>
                  <a:cxn ang="5400000">
                    <a:pos x="wd2" y="hd2"/>
                  </a:cxn>
                  <a:cxn ang="10800000">
                    <a:pos x="wd2" y="hd2"/>
                  </a:cxn>
                  <a:cxn ang="16200000">
                    <a:pos x="wd2" y="hd2"/>
                  </a:cxn>
                </a:cxnLst>
                <a:rect l="0" t="0" r="r" b="b"/>
                <a:pathLst>
                  <a:path w="21600" h="21600" extrusionOk="0">
                    <a:moveTo>
                      <a:pt x="19607" y="21600"/>
                    </a:moveTo>
                    <a:lnTo>
                      <a:pt x="1993" y="21600"/>
                    </a:lnTo>
                    <a:cubicBezTo>
                      <a:pt x="893" y="21600"/>
                      <a:pt x="0" y="16758"/>
                      <a:pt x="0" y="10800"/>
                    </a:cubicBezTo>
                    <a:lnTo>
                      <a:pt x="0" y="10800"/>
                    </a:lnTo>
                    <a:cubicBezTo>
                      <a:pt x="0" y="4841"/>
                      <a:pt x="893" y="0"/>
                      <a:pt x="1993" y="0"/>
                    </a:cubicBezTo>
                    <a:lnTo>
                      <a:pt x="19607" y="0"/>
                    </a:lnTo>
                    <a:cubicBezTo>
                      <a:pt x="20707" y="0"/>
                      <a:pt x="21600" y="4842"/>
                      <a:pt x="21600" y="10800"/>
                    </a:cubicBezTo>
                    <a:lnTo>
                      <a:pt x="21600" y="10800"/>
                    </a:lnTo>
                    <a:cubicBezTo>
                      <a:pt x="21600" y="16759"/>
                      <a:pt x="20713" y="21600"/>
                      <a:pt x="19607" y="21600"/>
                    </a:cubicBezTo>
                    <a:close/>
                  </a:path>
                </a:pathLst>
              </a:custGeom>
              <a:solidFill>
                <a:srgbClr val="4D443E"/>
              </a:solidFill>
              <a:ln w="12700">
                <a:miter lim="400000"/>
              </a:ln>
            </p:spPr>
            <p:txBody>
              <a:bodyPr lIns="28575" tIns="28575" rIns="28575" bIns="28575" anchor="ctr"/>
              <a:lstStyle/>
              <a:p>
                <a:pPr>
                  <a:defRPr sz="3000">
                    <a:solidFill>
                      <a:srgbClr val="FFFFFF"/>
                    </a:solidFill>
                  </a:defRPr>
                </a:pPr>
                <a:endParaRPr sz="2250"/>
              </a:p>
            </p:txBody>
          </p:sp>
          <p:sp>
            <p:nvSpPr>
              <p:cNvPr id="79" name="Shape">
                <a:extLst>
                  <a:ext uri="{FF2B5EF4-FFF2-40B4-BE49-F238E27FC236}">
                    <a16:creationId xmlns:a16="http://schemas.microsoft.com/office/drawing/2014/main" id="{F6A1C5CD-D5FC-4FA0-9644-6EB4C6270651}"/>
                  </a:ext>
                </a:extLst>
              </p:cNvPr>
              <p:cNvSpPr/>
              <p:nvPr/>
            </p:nvSpPr>
            <p:spPr>
              <a:xfrm>
                <a:off x="5615814" y="4996086"/>
                <a:ext cx="943979" cy="174214"/>
              </a:xfrm>
              <a:custGeom>
                <a:avLst/>
                <a:gdLst/>
                <a:ahLst/>
                <a:cxnLst>
                  <a:cxn ang="0">
                    <a:pos x="wd2" y="hd2"/>
                  </a:cxn>
                  <a:cxn ang="5400000">
                    <a:pos x="wd2" y="hd2"/>
                  </a:cxn>
                  <a:cxn ang="10800000">
                    <a:pos x="wd2" y="hd2"/>
                  </a:cxn>
                  <a:cxn ang="16200000">
                    <a:pos x="wd2" y="hd2"/>
                  </a:cxn>
                </a:cxnLst>
                <a:rect l="0" t="0" r="r" b="b"/>
                <a:pathLst>
                  <a:path w="21600" h="21600" extrusionOk="0">
                    <a:moveTo>
                      <a:pt x="19607" y="21600"/>
                    </a:moveTo>
                    <a:lnTo>
                      <a:pt x="1993" y="21600"/>
                    </a:lnTo>
                    <a:cubicBezTo>
                      <a:pt x="893" y="21600"/>
                      <a:pt x="0" y="16758"/>
                      <a:pt x="0" y="10800"/>
                    </a:cubicBezTo>
                    <a:lnTo>
                      <a:pt x="0" y="10800"/>
                    </a:lnTo>
                    <a:cubicBezTo>
                      <a:pt x="0" y="4841"/>
                      <a:pt x="893" y="0"/>
                      <a:pt x="1993" y="0"/>
                    </a:cubicBezTo>
                    <a:lnTo>
                      <a:pt x="19607" y="0"/>
                    </a:lnTo>
                    <a:cubicBezTo>
                      <a:pt x="20707" y="0"/>
                      <a:pt x="21600" y="4842"/>
                      <a:pt x="21600" y="10800"/>
                    </a:cubicBezTo>
                    <a:lnTo>
                      <a:pt x="21600" y="10800"/>
                    </a:lnTo>
                    <a:cubicBezTo>
                      <a:pt x="21600" y="16759"/>
                      <a:pt x="20713" y="21600"/>
                      <a:pt x="19607" y="21600"/>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sp>
            <p:nvSpPr>
              <p:cNvPr id="80" name="Shape">
                <a:extLst>
                  <a:ext uri="{FF2B5EF4-FFF2-40B4-BE49-F238E27FC236}">
                    <a16:creationId xmlns:a16="http://schemas.microsoft.com/office/drawing/2014/main" id="{FB84BB31-D7AB-466F-B4E7-3A827B01B530}"/>
                  </a:ext>
                </a:extLst>
              </p:cNvPr>
              <p:cNvSpPr/>
              <p:nvPr/>
            </p:nvSpPr>
            <p:spPr>
              <a:xfrm>
                <a:off x="5615814" y="5159924"/>
                <a:ext cx="943979" cy="174214"/>
              </a:xfrm>
              <a:custGeom>
                <a:avLst/>
                <a:gdLst/>
                <a:ahLst/>
                <a:cxnLst>
                  <a:cxn ang="0">
                    <a:pos x="wd2" y="hd2"/>
                  </a:cxn>
                  <a:cxn ang="5400000">
                    <a:pos x="wd2" y="hd2"/>
                  </a:cxn>
                  <a:cxn ang="10800000">
                    <a:pos x="wd2" y="hd2"/>
                  </a:cxn>
                  <a:cxn ang="16200000">
                    <a:pos x="wd2" y="hd2"/>
                  </a:cxn>
                </a:cxnLst>
                <a:rect l="0" t="0" r="r" b="b"/>
                <a:pathLst>
                  <a:path w="21600" h="21600" extrusionOk="0">
                    <a:moveTo>
                      <a:pt x="19607" y="21600"/>
                    </a:moveTo>
                    <a:lnTo>
                      <a:pt x="1993" y="21600"/>
                    </a:lnTo>
                    <a:cubicBezTo>
                      <a:pt x="893" y="21600"/>
                      <a:pt x="0" y="16758"/>
                      <a:pt x="0" y="10800"/>
                    </a:cubicBezTo>
                    <a:lnTo>
                      <a:pt x="0" y="10800"/>
                    </a:lnTo>
                    <a:cubicBezTo>
                      <a:pt x="0" y="4841"/>
                      <a:pt x="893" y="0"/>
                      <a:pt x="1993" y="0"/>
                    </a:cubicBezTo>
                    <a:lnTo>
                      <a:pt x="19607" y="0"/>
                    </a:lnTo>
                    <a:cubicBezTo>
                      <a:pt x="20707" y="0"/>
                      <a:pt x="21600" y="4842"/>
                      <a:pt x="21600" y="10800"/>
                    </a:cubicBezTo>
                    <a:lnTo>
                      <a:pt x="21600" y="10800"/>
                    </a:lnTo>
                    <a:cubicBezTo>
                      <a:pt x="21600" y="16759"/>
                      <a:pt x="20713" y="21600"/>
                      <a:pt x="19607" y="21600"/>
                    </a:cubicBezTo>
                    <a:close/>
                  </a:path>
                </a:pathLst>
              </a:custGeom>
              <a:solidFill>
                <a:srgbClr val="4D443E"/>
              </a:solidFill>
              <a:ln w="12700">
                <a:miter lim="400000"/>
              </a:ln>
            </p:spPr>
            <p:txBody>
              <a:bodyPr lIns="28575" tIns="28575" rIns="28575" bIns="28575" anchor="ctr"/>
              <a:lstStyle/>
              <a:p>
                <a:pPr>
                  <a:defRPr sz="3000">
                    <a:solidFill>
                      <a:srgbClr val="FFFFFF"/>
                    </a:solidFill>
                  </a:defRPr>
                </a:pPr>
                <a:endParaRPr sz="2250"/>
              </a:p>
            </p:txBody>
          </p:sp>
          <p:sp>
            <p:nvSpPr>
              <p:cNvPr id="81" name="Shape">
                <a:extLst>
                  <a:ext uri="{FF2B5EF4-FFF2-40B4-BE49-F238E27FC236}">
                    <a16:creationId xmlns:a16="http://schemas.microsoft.com/office/drawing/2014/main" id="{3E4FA2FD-C049-4BAD-860A-09D78002B0DB}"/>
                  </a:ext>
                </a:extLst>
              </p:cNvPr>
              <p:cNvSpPr/>
              <p:nvPr/>
            </p:nvSpPr>
            <p:spPr>
              <a:xfrm>
                <a:off x="5834263" y="5351068"/>
                <a:ext cx="551592" cy="169847"/>
              </a:xfrm>
              <a:custGeom>
                <a:avLst/>
                <a:gdLst/>
                <a:ahLst/>
                <a:cxnLst>
                  <a:cxn ang="0">
                    <a:pos x="wd2" y="hd2"/>
                  </a:cxn>
                  <a:cxn ang="5400000">
                    <a:pos x="wd2" y="hd2"/>
                  </a:cxn>
                  <a:cxn ang="10800000">
                    <a:pos x="wd2" y="hd2"/>
                  </a:cxn>
                  <a:cxn ang="16200000">
                    <a:pos x="wd2" y="hd2"/>
                  </a:cxn>
                </a:cxnLst>
                <a:rect l="0" t="0" r="r" b="b"/>
                <a:pathLst>
                  <a:path w="21589" h="21600" extrusionOk="0">
                    <a:moveTo>
                      <a:pt x="14952" y="21600"/>
                    </a:moveTo>
                    <a:lnTo>
                      <a:pt x="6648" y="21600"/>
                    </a:lnTo>
                    <a:cubicBezTo>
                      <a:pt x="2982" y="21600"/>
                      <a:pt x="0" y="11946"/>
                      <a:pt x="0" y="0"/>
                    </a:cubicBezTo>
                    <a:lnTo>
                      <a:pt x="0" y="0"/>
                    </a:lnTo>
                    <a:lnTo>
                      <a:pt x="21589" y="0"/>
                    </a:lnTo>
                    <a:lnTo>
                      <a:pt x="21589" y="0"/>
                    </a:lnTo>
                    <a:cubicBezTo>
                      <a:pt x="21600" y="11911"/>
                      <a:pt x="18629" y="21600"/>
                      <a:pt x="14952" y="21600"/>
                    </a:cubicBezTo>
                    <a:close/>
                  </a:path>
                </a:pathLst>
              </a:custGeom>
              <a:solidFill>
                <a:srgbClr val="20150B"/>
              </a:solidFill>
              <a:ln w="12700">
                <a:miter lim="400000"/>
              </a:ln>
            </p:spPr>
            <p:txBody>
              <a:bodyPr lIns="28575" tIns="28575" rIns="28575" bIns="28575" anchor="ctr"/>
              <a:lstStyle/>
              <a:p>
                <a:pPr>
                  <a:defRPr sz="3000">
                    <a:solidFill>
                      <a:srgbClr val="FFFFFF"/>
                    </a:solidFill>
                  </a:defRPr>
                </a:pPr>
                <a:endParaRPr sz="2250"/>
              </a:p>
            </p:txBody>
          </p:sp>
        </p:grpSp>
        <p:sp>
          <p:nvSpPr>
            <p:cNvPr id="82" name="Shape">
              <a:extLst>
                <a:ext uri="{FF2B5EF4-FFF2-40B4-BE49-F238E27FC236}">
                  <a16:creationId xmlns:a16="http://schemas.microsoft.com/office/drawing/2014/main" id="{729B233E-2EBA-49D3-BBB6-D19AA9ED3609}"/>
                </a:ext>
              </a:extLst>
            </p:cNvPr>
            <p:cNvSpPr/>
            <p:nvPr/>
          </p:nvSpPr>
          <p:spPr>
            <a:xfrm>
              <a:off x="5370055" y="1364349"/>
              <a:ext cx="262676" cy="509405"/>
            </a:xfrm>
            <a:custGeom>
              <a:avLst/>
              <a:gdLst/>
              <a:ahLst/>
              <a:cxnLst>
                <a:cxn ang="0">
                  <a:pos x="wd2" y="hd2"/>
                </a:cxn>
                <a:cxn ang="5400000">
                  <a:pos x="wd2" y="hd2"/>
                </a:cxn>
                <a:cxn ang="10800000">
                  <a:pos x="wd2" y="hd2"/>
                </a:cxn>
                <a:cxn ang="16200000">
                  <a:pos x="wd2" y="hd2"/>
                </a:cxn>
              </a:cxnLst>
              <a:rect l="0" t="0" r="r" b="b"/>
              <a:pathLst>
                <a:path w="19239" h="18569" extrusionOk="0">
                  <a:moveTo>
                    <a:pt x="19027" y="15183"/>
                  </a:moveTo>
                  <a:cubicBezTo>
                    <a:pt x="15487" y="10843"/>
                    <a:pt x="13207" y="6274"/>
                    <a:pt x="12127" y="1387"/>
                  </a:cubicBezTo>
                  <a:cubicBezTo>
                    <a:pt x="11507" y="-1440"/>
                    <a:pt x="-653" y="441"/>
                    <a:pt x="27" y="3557"/>
                  </a:cubicBezTo>
                  <a:cubicBezTo>
                    <a:pt x="1107" y="8444"/>
                    <a:pt x="3387" y="13023"/>
                    <a:pt x="6927" y="17353"/>
                  </a:cubicBezTo>
                  <a:cubicBezTo>
                    <a:pt x="9227" y="20160"/>
                    <a:pt x="20947" y="17542"/>
                    <a:pt x="19027" y="15183"/>
                  </a:cubicBezTo>
                  <a:lnTo>
                    <a:pt x="19027" y="15183"/>
                  </a:lnTo>
                  <a:close/>
                </a:path>
              </a:pathLst>
            </a:custGeom>
            <a:solidFill>
              <a:schemeClr val="accent1"/>
            </a:solidFill>
            <a:ln w="12700">
              <a:miter lim="400000"/>
            </a:ln>
          </p:spPr>
          <p:txBody>
            <a:bodyPr lIns="28575" tIns="28575" rIns="28575" bIns="28575" anchor="ctr"/>
            <a:lstStyle/>
            <a:p>
              <a:pPr>
                <a:defRPr sz="3000">
                  <a:solidFill>
                    <a:srgbClr val="FFFFFF"/>
                  </a:solidFill>
                </a:defRPr>
              </a:pPr>
              <a:endParaRPr sz="2250"/>
            </a:p>
          </p:txBody>
        </p:sp>
        <p:sp>
          <p:nvSpPr>
            <p:cNvPr id="83" name="Shape">
              <a:extLst>
                <a:ext uri="{FF2B5EF4-FFF2-40B4-BE49-F238E27FC236}">
                  <a16:creationId xmlns:a16="http://schemas.microsoft.com/office/drawing/2014/main" id="{400F9690-951A-4889-A364-23A19410006C}"/>
                </a:ext>
              </a:extLst>
            </p:cNvPr>
            <p:cNvSpPr/>
            <p:nvPr/>
          </p:nvSpPr>
          <p:spPr>
            <a:xfrm>
              <a:off x="4468949" y="1883167"/>
              <a:ext cx="393398" cy="459802"/>
            </a:xfrm>
            <a:custGeom>
              <a:avLst/>
              <a:gdLst/>
              <a:ahLst/>
              <a:cxnLst>
                <a:cxn ang="0">
                  <a:pos x="wd2" y="hd2"/>
                </a:cxn>
                <a:cxn ang="5400000">
                  <a:pos x="wd2" y="hd2"/>
                </a:cxn>
                <a:cxn ang="10800000">
                  <a:pos x="wd2" y="hd2"/>
                </a:cxn>
                <a:cxn ang="16200000">
                  <a:pos x="wd2" y="hd2"/>
                </a:cxn>
              </a:cxnLst>
              <a:rect l="0" t="0" r="r" b="b"/>
              <a:pathLst>
                <a:path w="18188" h="18077" extrusionOk="0">
                  <a:moveTo>
                    <a:pt x="17591" y="12647"/>
                  </a:moveTo>
                  <a:cubicBezTo>
                    <a:pt x="13223" y="9233"/>
                    <a:pt x="9435" y="5293"/>
                    <a:pt x="6166" y="773"/>
                  </a:cubicBezTo>
                  <a:cubicBezTo>
                    <a:pt x="4272" y="-1846"/>
                    <a:pt x="-1636" y="2792"/>
                    <a:pt x="434" y="5669"/>
                  </a:cubicBezTo>
                  <a:cubicBezTo>
                    <a:pt x="3704" y="10189"/>
                    <a:pt x="7491" y="14118"/>
                    <a:pt x="11859" y="17543"/>
                  </a:cubicBezTo>
                  <a:cubicBezTo>
                    <a:pt x="14687" y="19754"/>
                    <a:pt x="19964" y="14504"/>
                    <a:pt x="17591" y="12647"/>
                  </a:cubicBezTo>
                  <a:lnTo>
                    <a:pt x="17591" y="12647"/>
                  </a:ln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250"/>
            </a:p>
          </p:txBody>
        </p:sp>
        <p:sp>
          <p:nvSpPr>
            <p:cNvPr id="84" name="Shape">
              <a:extLst>
                <a:ext uri="{FF2B5EF4-FFF2-40B4-BE49-F238E27FC236}">
                  <a16:creationId xmlns:a16="http://schemas.microsoft.com/office/drawing/2014/main" id="{A7D1F52F-9AED-4E58-A666-5DDAAEE609BF}"/>
                </a:ext>
              </a:extLst>
            </p:cNvPr>
            <p:cNvSpPr/>
            <p:nvPr/>
          </p:nvSpPr>
          <p:spPr>
            <a:xfrm>
              <a:off x="4113965" y="2866196"/>
              <a:ext cx="503255" cy="230347"/>
            </a:xfrm>
            <a:custGeom>
              <a:avLst/>
              <a:gdLst/>
              <a:ahLst/>
              <a:cxnLst>
                <a:cxn ang="0">
                  <a:pos x="wd2" y="hd2"/>
                </a:cxn>
                <a:cxn ang="5400000">
                  <a:pos x="wd2" y="hd2"/>
                </a:cxn>
                <a:cxn ang="10800000">
                  <a:pos x="wd2" y="hd2"/>
                </a:cxn>
                <a:cxn ang="16200000">
                  <a:pos x="wd2" y="hd2"/>
                </a:cxn>
              </a:cxnLst>
              <a:rect l="0" t="0" r="r" b="b"/>
              <a:pathLst>
                <a:path w="19678" h="19870" extrusionOk="0">
                  <a:moveTo>
                    <a:pt x="17553" y="4721"/>
                  </a:moveTo>
                  <a:cubicBezTo>
                    <a:pt x="12535" y="4792"/>
                    <a:pt x="7516" y="3261"/>
                    <a:pt x="2445" y="152"/>
                  </a:cubicBezTo>
                  <a:cubicBezTo>
                    <a:pt x="-491" y="-1662"/>
                    <a:pt x="-1036" y="13295"/>
                    <a:pt x="2210" y="15298"/>
                  </a:cubicBezTo>
                  <a:cubicBezTo>
                    <a:pt x="7292" y="18407"/>
                    <a:pt x="12300" y="19938"/>
                    <a:pt x="17318" y="19867"/>
                  </a:cubicBezTo>
                  <a:cubicBezTo>
                    <a:pt x="20564" y="19820"/>
                    <a:pt x="20286" y="4698"/>
                    <a:pt x="17553" y="4721"/>
                  </a:cubicBezTo>
                  <a:lnTo>
                    <a:pt x="17553" y="4721"/>
                  </a:lnTo>
                  <a:close/>
                </a:path>
              </a:pathLst>
            </a:custGeom>
            <a:solidFill>
              <a:schemeClr val="accent3"/>
            </a:solidFill>
            <a:ln w="12700">
              <a:miter lim="400000"/>
            </a:ln>
          </p:spPr>
          <p:txBody>
            <a:bodyPr lIns="28575" tIns="28575" rIns="28575" bIns="28575" anchor="ctr"/>
            <a:lstStyle/>
            <a:p>
              <a:pPr>
                <a:defRPr sz="3000">
                  <a:solidFill>
                    <a:srgbClr val="FFFFFF"/>
                  </a:solidFill>
                </a:defRPr>
              </a:pPr>
              <a:endParaRPr sz="2250"/>
            </a:p>
          </p:txBody>
        </p:sp>
        <p:sp>
          <p:nvSpPr>
            <p:cNvPr id="87" name="Shape">
              <a:extLst>
                <a:ext uri="{FF2B5EF4-FFF2-40B4-BE49-F238E27FC236}">
                  <a16:creationId xmlns:a16="http://schemas.microsoft.com/office/drawing/2014/main" id="{5C5A0023-0E25-404E-9C00-E238110BEA9E}"/>
                </a:ext>
              </a:extLst>
            </p:cNvPr>
            <p:cNvSpPr/>
            <p:nvPr/>
          </p:nvSpPr>
          <p:spPr>
            <a:xfrm>
              <a:off x="7336112" y="1883167"/>
              <a:ext cx="393419" cy="459802"/>
            </a:xfrm>
            <a:custGeom>
              <a:avLst/>
              <a:gdLst/>
              <a:ahLst/>
              <a:cxnLst>
                <a:cxn ang="0">
                  <a:pos x="wd2" y="hd2"/>
                </a:cxn>
                <a:cxn ang="5400000">
                  <a:pos x="wd2" y="hd2"/>
                </a:cxn>
                <a:cxn ang="10800000">
                  <a:pos x="wd2" y="hd2"/>
                </a:cxn>
                <a:cxn ang="16200000">
                  <a:pos x="wd2" y="hd2"/>
                </a:cxn>
              </a:cxnLst>
              <a:rect l="0" t="0" r="r" b="b"/>
              <a:pathLst>
                <a:path w="18188" h="18077" extrusionOk="0">
                  <a:moveTo>
                    <a:pt x="598" y="12647"/>
                  </a:moveTo>
                  <a:cubicBezTo>
                    <a:pt x="4966" y="9233"/>
                    <a:pt x="8754" y="5293"/>
                    <a:pt x="12023" y="773"/>
                  </a:cubicBezTo>
                  <a:cubicBezTo>
                    <a:pt x="13917" y="-1846"/>
                    <a:pt x="19825" y="2792"/>
                    <a:pt x="17755" y="5669"/>
                  </a:cubicBezTo>
                  <a:cubicBezTo>
                    <a:pt x="14485" y="10189"/>
                    <a:pt x="10698" y="14118"/>
                    <a:pt x="6330" y="17543"/>
                  </a:cubicBezTo>
                  <a:cubicBezTo>
                    <a:pt x="3489" y="19754"/>
                    <a:pt x="-1775" y="14504"/>
                    <a:pt x="598" y="12647"/>
                  </a:cubicBezTo>
                  <a:lnTo>
                    <a:pt x="598" y="12647"/>
                  </a:ln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sz="2250"/>
            </a:p>
          </p:txBody>
        </p:sp>
        <p:sp>
          <p:nvSpPr>
            <p:cNvPr id="88" name="Shape">
              <a:extLst>
                <a:ext uri="{FF2B5EF4-FFF2-40B4-BE49-F238E27FC236}">
                  <a16:creationId xmlns:a16="http://schemas.microsoft.com/office/drawing/2014/main" id="{E38F7081-7944-4FE4-90DB-E0E9BD2B7BE5}"/>
                </a:ext>
              </a:extLst>
            </p:cNvPr>
            <p:cNvSpPr/>
            <p:nvPr/>
          </p:nvSpPr>
          <p:spPr>
            <a:xfrm>
              <a:off x="6435002" y="1309736"/>
              <a:ext cx="268591" cy="508749"/>
            </a:xfrm>
            <a:custGeom>
              <a:avLst/>
              <a:gdLst/>
              <a:ahLst/>
              <a:cxnLst>
                <a:cxn ang="0">
                  <a:pos x="wd2" y="hd2"/>
                </a:cxn>
                <a:cxn ang="5400000">
                  <a:pos x="wd2" y="hd2"/>
                </a:cxn>
                <a:cxn ang="10800000">
                  <a:pos x="wd2" y="hd2"/>
                </a:cxn>
                <a:cxn ang="16200000">
                  <a:pos x="wd2" y="hd2"/>
                </a:cxn>
              </a:cxnLst>
              <a:rect l="0" t="0" r="r" b="b"/>
              <a:pathLst>
                <a:path w="19123" h="18528" extrusionOk="0">
                  <a:moveTo>
                    <a:pt x="228" y="15081"/>
                  </a:moveTo>
                  <a:cubicBezTo>
                    <a:pt x="3805" y="10775"/>
                    <a:pt x="6196" y="6230"/>
                    <a:pt x="7402" y="1357"/>
                  </a:cubicBezTo>
                  <a:cubicBezTo>
                    <a:pt x="8102" y="-1467"/>
                    <a:pt x="19864" y="522"/>
                    <a:pt x="19086" y="3625"/>
                  </a:cubicBezTo>
                  <a:cubicBezTo>
                    <a:pt x="17881" y="8498"/>
                    <a:pt x="15490" y="13052"/>
                    <a:pt x="11912" y="17349"/>
                  </a:cubicBezTo>
                  <a:cubicBezTo>
                    <a:pt x="9579" y="20133"/>
                    <a:pt x="-1736" y="17418"/>
                    <a:pt x="228" y="15081"/>
                  </a:cubicBezTo>
                  <a:lnTo>
                    <a:pt x="228" y="15081"/>
                  </a:lnTo>
                  <a:close/>
                </a:path>
              </a:pathLst>
            </a:custGeom>
            <a:solidFill>
              <a:schemeClr val="accent4"/>
            </a:solidFill>
            <a:ln w="12700">
              <a:miter lim="400000"/>
            </a:ln>
          </p:spPr>
          <p:txBody>
            <a:bodyPr lIns="28575" tIns="28575" rIns="28575" bIns="28575" anchor="ctr"/>
            <a:lstStyle/>
            <a:p>
              <a:pPr>
                <a:defRPr sz="3000">
                  <a:solidFill>
                    <a:srgbClr val="FFFFFF"/>
                  </a:solidFill>
                </a:defRPr>
              </a:pPr>
              <a:endParaRPr sz="2250"/>
            </a:p>
          </p:txBody>
        </p:sp>
        <p:sp>
          <p:nvSpPr>
            <p:cNvPr id="89" name="Shape">
              <a:extLst>
                <a:ext uri="{FF2B5EF4-FFF2-40B4-BE49-F238E27FC236}">
                  <a16:creationId xmlns:a16="http://schemas.microsoft.com/office/drawing/2014/main" id="{2038DCDD-D9E2-48FF-B8C6-1B5CF551F48A}"/>
                </a:ext>
              </a:extLst>
            </p:cNvPr>
            <p:cNvSpPr/>
            <p:nvPr/>
          </p:nvSpPr>
          <p:spPr>
            <a:xfrm>
              <a:off x="7581867" y="2866196"/>
              <a:ext cx="503154" cy="230347"/>
            </a:xfrm>
            <a:custGeom>
              <a:avLst/>
              <a:gdLst/>
              <a:ahLst/>
              <a:cxnLst>
                <a:cxn ang="0">
                  <a:pos x="wd2" y="hd2"/>
                </a:cxn>
                <a:cxn ang="5400000">
                  <a:pos x="wd2" y="hd2"/>
                </a:cxn>
                <a:cxn ang="10800000">
                  <a:pos x="wd2" y="hd2"/>
                </a:cxn>
                <a:cxn ang="16200000">
                  <a:pos x="wd2" y="hd2"/>
                </a:cxn>
              </a:cxnLst>
              <a:rect l="0" t="0" r="r" b="b"/>
              <a:pathLst>
                <a:path w="19674" h="19870" extrusionOk="0">
                  <a:moveTo>
                    <a:pt x="2121" y="4721"/>
                  </a:moveTo>
                  <a:cubicBezTo>
                    <a:pt x="7139" y="4792"/>
                    <a:pt x="12158" y="3261"/>
                    <a:pt x="17229" y="152"/>
                  </a:cubicBezTo>
                  <a:cubicBezTo>
                    <a:pt x="20165" y="-1662"/>
                    <a:pt x="20710" y="13295"/>
                    <a:pt x="17464" y="15298"/>
                  </a:cubicBezTo>
                  <a:cubicBezTo>
                    <a:pt x="12382" y="18407"/>
                    <a:pt x="7374" y="19938"/>
                    <a:pt x="2356" y="19867"/>
                  </a:cubicBezTo>
                  <a:cubicBezTo>
                    <a:pt x="-890" y="19820"/>
                    <a:pt x="-602" y="4698"/>
                    <a:pt x="2121" y="4721"/>
                  </a:cubicBezTo>
                  <a:lnTo>
                    <a:pt x="2121" y="4721"/>
                  </a:ln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250"/>
            </a:p>
          </p:txBody>
        </p:sp>
      </p:grpSp>
      <p:grpSp>
        <p:nvGrpSpPr>
          <p:cNvPr id="107" name="Group 106">
            <a:extLst>
              <a:ext uri="{FF2B5EF4-FFF2-40B4-BE49-F238E27FC236}">
                <a16:creationId xmlns:a16="http://schemas.microsoft.com/office/drawing/2014/main" id="{B86CD4E8-9F82-449F-93DC-86EB6A4F01A2}"/>
              </a:ext>
            </a:extLst>
          </p:cNvPr>
          <p:cNvGrpSpPr/>
          <p:nvPr/>
        </p:nvGrpSpPr>
        <p:grpSpPr>
          <a:xfrm>
            <a:off x="760431" y="844098"/>
            <a:ext cx="249215" cy="402578"/>
            <a:chOff x="-3124333" y="3548212"/>
            <a:chExt cx="1702990" cy="2750988"/>
          </a:xfrm>
        </p:grpSpPr>
        <p:sp>
          <p:nvSpPr>
            <p:cNvPr id="108" name="Freeform: Shape 107">
              <a:extLst>
                <a:ext uri="{FF2B5EF4-FFF2-40B4-BE49-F238E27FC236}">
                  <a16:creationId xmlns:a16="http://schemas.microsoft.com/office/drawing/2014/main" id="{2A5FAAD1-E270-4681-9184-79F13DCC70E0}"/>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9" name="Freeform: Shape 108">
              <a:extLst>
                <a:ext uri="{FF2B5EF4-FFF2-40B4-BE49-F238E27FC236}">
                  <a16:creationId xmlns:a16="http://schemas.microsoft.com/office/drawing/2014/main" id="{6DB6DE6B-A2CF-424C-82BC-03A37A0EB70A}"/>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tlCol="0" anchor="ctr"/>
            <a:lstStyle/>
            <a:p>
              <a:endParaRPr lang="en-US" sz="1050"/>
            </a:p>
          </p:txBody>
        </p:sp>
      </p:grpSp>
      <p:grpSp>
        <p:nvGrpSpPr>
          <p:cNvPr id="110" name="Group 109">
            <a:extLst>
              <a:ext uri="{FF2B5EF4-FFF2-40B4-BE49-F238E27FC236}">
                <a16:creationId xmlns:a16="http://schemas.microsoft.com/office/drawing/2014/main" id="{9030FA09-5296-4A06-9F2E-EEC2C7F39018}"/>
              </a:ext>
            </a:extLst>
          </p:cNvPr>
          <p:cNvGrpSpPr/>
          <p:nvPr/>
        </p:nvGrpSpPr>
        <p:grpSpPr>
          <a:xfrm>
            <a:off x="276349" y="2156163"/>
            <a:ext cx="249215" cy="402578"/>
            <a:chOff x="-3124333" y="3548212"/>
            <a:chExt cx="1702990" cy="2750988"/>
          </a:xfrm>
        </p:grpSpPr>
        <p:sp>
          <p:nvSpPr>
            <p:cNvPr id="111" name="Freeform: Shape 110">
              <a:extLst>
                <a:ext uri="{FF2B5EF4-FFF2-40B4-BE49-F238E27FC236}">
                  <a16:creationId xmlns:a16="http://schemas.microsoft.com/office/drawing/2014/main" id="{91561DA9-4E60-4446-87A5-C03ACFB4A699}"/>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Freeform: Shape 111">
              <a:extLst>
                <a:ext uri="{FF2B5EF4-FFF2-40B4-BE49-F238E27FC236}">
                  <a16:creationId xmlns:a16="http://schemas.microsoft.com/office/drawing/2014/main" id="{70DEAB76-DACE-4F43-8090-9D1E835ADC19}"/>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tlCol="0" anchor="ctr"/>
            <a:lstStyle/>
            <a:p>
              <a:endParaRPr lang="en-US" sz="1050"/>
            </a:p>
          </p:txBody>
        </p:sp>
      </p:grpSp>
      <p:grpSp>
        <p:nvGrpSpPr>
          <p:cNvPr id="113" name="Group 112">
            <a:extLst>
              <a:ext uri="{FF2B5EF4-FFF2-40B4-BE49-F238E27FC236}">
                <a16:creationId xmlns:a16="http://schemas.microsoft.com/office/drawing/2014/main" id="{D9A9C531-9A7F-4A88-B708-D6F947985E07}"/>
              </a:ext>
            </a:extLst>
          </p:cNvPr>
          <p:cNvGrpSpPr/>
          <p:nvPr/>
        </p:nvGrpSpPr>
        <p:grpSpPr>
          <a:xfrm>
            <a:off x="798017" y="3474097"/>
            <a:ext cx="249215" cy="402578"/>
            <a:chOff x="-3124333" y="3548212"/>
            <a:chExt cx="1702990" cy="2750988"/>
          </a:xfrm>
        </p:grpSpPr>
        <p:sp>
          <p:nvSpPr>
            <p:cNvPr id="114" name="Freeform: Shape 113">
              <a:extLst>
                <a:ext uri="{FF2B5EF4-FFF2-40B4-BE49-F238E27FC236}">
                  <a16:creationId xmlns:a16="http://schemas.microsoft.com/office/drawing/2014/main" id="{A7704C11-541A-4AE3-AFCE-695557A345A8}"/>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5" name="Freeform: Shape 114">
              <a:extLst>
                <a:ext uri="{FF2B5EF4-FFF2-40B4-BE49-F238E27FC236}">
                  <a16:creationId xmlns:a16="http://schemas.microsoft.com/office/drawing/2014/main" id="{DAB82A84-820F-454B-9464-8E2762D20AF3}"/>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tlCol="0" anchor="ctr"/>
            <a:lstStyle/>
            <a:p>
              <a:endParaRPr lang="en-US" sz="1050" dirty="0"/>
            </a:p>
          </p:txBody>
        </p:sp>
      </p:grpSp>
      <p:grpSp>
        <p:nvGrpSpPr>
          <p:cNvPr id="117" name="Group 116">
            <a:extLst>
              <a:ext uri="{FF2B5EF4-FFF2-40B4-BE49-F238E27FC236}">
                <a16:creationId xmlns:a16="http://schemas.microsoft.com/office/drawing/2014/main" id="{C1DA614F-4116-487B-B69F-0A3FF84753F2}"/>
              </a:ext>
            </a:extLst>
          </p:cNvPr>
          <p:cNvGrpSpPr/>
          <p:nvPr/>
        </p:nvGrpSpPr>
        <p:grpSpPr>
          <a:xfrm>
            <a:off x="7967026" y="979278"/>
            <a:ext cx="249215" cy="402578"/>
            <a:chOff x="-3124333" y="3548212"/>
            <a:chExt cx="1702990" cy="2750988"/>
          </a:xfrm>
        </p:grpSpPr>
        <p:sp>
          <p:nvSpPr>
            <p:cNvPr id="124" name="Freeform: Shape 123">
              <a:extLst>
                <a:ext uri="{FF2B5EF4-FFF2-40B4-BE49-F238E27FC236}">
                  <a16:creationId xmlns:a16="http://schemas.microsoft.com/office/drawing/2014/main" id="{83041F04-82E6-4E51-B1BA-CC14920361AA}"/>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5" name="Freeform: Shape 124">
              <a:extLst>
                <a:ext uri="{FF2B5EF4-FFF2-40B4-BE49-F238E27FC236}">
                  <a16:creationId xmlns:a16="http://schemas.microsoft.com/office/drawing/2014/main" id="{0BA4CD1D-3BEB-42A8-A23F-47391FB082CD}"/>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tlCol="0" anchor="ctr"/>
            <a:lstStyle/>
            <a:p>
              <a:endParaRPr lang="en-US" sz="1050"/>
            </a:p>
          </p:txBody>
        </p:sp>
      </p:grpSp>
      <p:grpSp>
        <p:nvGrpSpPr>
          <p:cNvPr id="118" name="Group 117">
            <a:extLst>
              <a:ext uri="{FF2B5EF4-FFF2-40B4-BE49-F238E27FC236}">
                <a16:creationId xmlns:a16="http://schemas.microsoft.com/office/drawing/2014/main" id="{E25CFCF5-5D7E-44CF-B4CC-5DFEBD3A33F8}"/>
              </a:ext>
            </a:extLst>
          </p:cNvPr>
          <p:cNvGrpSpPr/>
          <p:nvPr/>
        </p:nvGrpSpPr>
        <p:grpSpPr>
          <a:xfrm>
            <a:off x="8125686" y="2327548"/>
            <a:ext cx="249215" cy="402578"/>
            <a:chOff x="-3124333" y="3548212"/>
            <a:chExt cx="1702990" cy="2750988"/>
          </a:xfrm>
        </p:grpSpPr>
        <p:sp>
          <p:nvSpPr>
            <p:cNvPr id="122" name="Freeform: Shape 121">
              <a:extLst>
                <a:ext uri="{FF2B5EF4-FFF2-40B4-BE49-F238E27FC236}">
                  <a16:creationId xmlns:a16="http://schemas.microsoft.com/office/drawing/2014/main" id="{92ABF657-FBE0-467E-8D05-580017314DB2}"/>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3" name="Freeform: Shape 122">
              <a:extLst>
                <a:ext uri="{FF2B5EF4-FFF2-40B4-BE49-F238E27FC236}">
                  <a16:creationId xmlns:a16="http://schemas.microsoft.com/office/drawing/2014/main" id="{C1AD56B9-8C3A-4624-8BFF-1955A505392E}"/>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tlCol="0" anchor="ctr"/>
            <a:lstStyle/>
            <a:p>
              <a:endParaRPr lang="en-US" sz="1050"/>
            </a:p>
          </p:txBody>
        </p:sp>
      </p:grpSp>
      <p:grpSp>
        <p:nvGrpSpPr>
          <p:cNvPr id="119" name="Group 118">
            <a:extLst>
              <a:ext uri="{FF2B5EF4-FFF2-40B4-BE49-F238E27FC236}">
                <a16:creationId xmlns:a16="http://schemas.microsoft.com/office/drawing/2014/main" id="{46381F9C-231B-48FC-9F95-FD9608EC15CE}"/>
              </a:ext>
            </a:extLst>
          </p:cNvPr>
          <p:cNvGrpSpPr/>
          <p:nvPr/>
        </p:nvGrpSpPr>
        <p:grpSpPr>
          <a:xfrm>
            <a:off x="7793397" y="3560355"/>
            <a:ext cx="249215" cy="402578"/>
            <a:chOff x="-3124333" y="3548212"/>
            <a:chExt cx="1702990" cy="2750988"/>
          </a:xfrm>
        </p:grpSpPr>
        <p:sp>
          <p:nvSpPr>
            <p:cNvPr id="120" name="Freeform: Shape 119">
              <a:extLst>
                <a:ext uri="{FF2B5EF4-FFF2-40B4-BE49-F238E27FC236}">
                  <a16:creationId xmlns:a16="http://schemas.microsoft.com/office/drawing/2014/main" id="{88D5A4DF-B60A-42AB-A19F-00301CE3DA96}"/>
                </a:ext>
              </a:extLst>
            </p:cNvPr>
            <p:cNvSpPr/>
            <p:nvPr/>
          </p:nvSpPr>
          <p:spPr>
            <a:xfrm>
              <a:off x="-3026283" y="3653611"/>
              <a:ext cx="1513256" cy="1592702"/>
            </a:xfrm>
            <a:custGeom>
              <a:avLst/>
              <a:gdLst>
                <a:gd name="connsiteX0" fmla="*/ 654998 w 1309996"/>
                <a:gd name="connsiteY0" fmla="*/ 0 h 1378771"/>
                <a:gd name="connsiteX1" fmla="*/ 1309996 w 1309996"/>
                <a:gd name="connsiteY1" fmla="*/ 648450 h 1378771"/>
                <a:gd name="connsiteX2" fmla="*/ 1309996 w 1309996"/>
                <a:gd name="connsiteY2" fmla="*/ 674648 h 1378771"/>
                <a:gd name="connsiteX3" fmla="*/ 1306719 w 1309996"/>
                <a:gd name="connsiteY3" fmla="*/ 674648 h 1378771"/>
                <a:gd name="connsiteX4" fmla="*/ 1260871 w 1309996"/>
                <a:gd name="connsiteY4" fmla="*/ 903894 h 1378771"/>
                <a:gd name="connsiteX5" fmla="*/ 1149519 w 1309996"/>
                <a:gd name="connsiteY5" fmla="*/ 1084021 h 1378771"/>
                <a:gd name="connsiteX6" fmla="*/ 959573 w 1309996"/>
                <a:gd name="connsiteY6" fmla="*/ 1378771 h 1378771"/>
                <a:gd name="connsiteX7" fmla="*/ 651727 w 1309996"/>
                <a:gd name="connsiteY7" fmla="*/ 1378771 h 1378771"/>
                <a:gd name="connsiteX8" fmla="*/ 347152 w 1309996"/>
                <a:gd name="connsiteY8" fmla="*/ 1378771 h 1378771"/>
                <a:gd name="connsiteX9" fmla="*/ 157200 w 1309996"/>
                <a:gd name="connsiteY9" fmla="*/ 1084021 h 1378771"/>
                <a:gd name="connsiteX10" fmla="*/ 45854 w 1309996"/>
                <a:gd name="connsiteY10" fmla="*/ 903894 h 1378771"/>
                <a:gd name="connsiteX11" fmla="*/ 0 w 1309996"/>
                <a:gd name="connsiteY11" fmla="*/ 674648 h 1378771"/>
                <a:gd name="connsiteX12" fmla="*/ 0 w 1309996"/>
                <a:gd name="connsiteY12" fmla="*/ 648450 h 1378771"/>
                <a:gd name="connsiteX13" fmla="*/ 654998 w 1309996"/>
                <a:gd name="connsiteY13" fmla="*/ 0 h 1378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996" h="1378771">
                  <a:moveTo>
                    <a:pt x="654998" y="0"/>
                  </a:moveTo>
                  <a:cubicBezTo>
                    <a:pt x="1011975" y="3277"/>
                    <a:pt x="1303448" y="288202"/>
                    <a:pt x="1309996" y="648450"/>
                  </a:cubicBezTo>
                  <a:lnTo>
                    <a:pt x="1309996" y="674648"/>
                  </a:lnTo>
                  <a:lnTo>
                    <a:pt x="1306719" y="674648"/>
                  </a:lnTo>
                  <a:cubicBezTo>
                    <a:pt x="1303448" y="753248"/>
                    <a:pt x="1287069" y="831848"/>
                    <a:pt x="1260871" y="903894"/>
                  </a:cubicBezTo>
                  <a:cubicBezTo>
                    <a:pt x="1234673" y="969398"/>
                    <a:pt x="1198644" y="1031619"/>
                    <a:pt x="1149519" y="1084021"/>
                  </a:cubicBezTo>
                  <a:cubicBezTo>
                    <a:pt x="1074196" y="1175717"/>
                    <a:pt x="1008698" y="1273967"/>
                    <a:pt x="959573" y="1378771"/>
                  </a:cubicBezTo>
                  <a:lnTo>
                    <a:pt x="651727" y="1378771"/>
                  </a:lnTo>
                  <a:lnTo>
                    <a:pt x="347152" y="1378771"/>
                  </a:lnTo>
                  <a:cubicBezTo>
                    <a:pt x="294750" y="1273967"/>
                    <a:pt x="229252" y="1175717"/>
                    <a:pt x="157200" y="1084021"/>
                  </a:cubicBezTo>
                  <a:cubicBezTo>
                    <a:pt x="111352" y="1031619"/>
                    <a:pt x="72052" y="969398"/>
                    <a:pt x="45854" y="903894"/>
                  </a:cubicBezTo>
                  <a:cubicBezTo>
                    <a:pt x="16379" y="831848"/>
                    <a:pt x="3277" y="753248"/>
                    <a:pt x="0" y="674648"/>
                  </a:cubicBezTo>
                  <a:lnTo>
                    <a:pt x="0" y="648450"/>
                  </a:lnTo>
                  <a:cubicBezTo>
                    <a:pt x="6554" y="291473"/>
                    <a:pt x="298027" y="3277"/>
                    <a:pt x="654998" y="0"/>
                  </a:cubicBezTo>
                  <a:close/>
                </a:path>
              </a:pathLst>
            </a:cu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1" name="Freeform: Shape 120">
              <a:extLst>
                <a:ext uri="{FF2B5EF4-FFF2-40B4-BE49-F238E27FC236}">
                  <a16:creationId xmlns:a16="http://schemas.microsoft.com/office/drawing/2014/main" id="{9F52A2E9-46AE-485F-97C1-1810EFC0D151}"/>
                </a:ext>
              </a:extLst>
            </p:cNvPr>
            <p:cNvSpPr/>
            <p:nvPr/>
          </p:nvSpPr>
          <p:spPr>
            <a:xfrm>
              <a:off x="-3124333" y="3548212"/>
              <a:ext cx="1702990" cy="2750988"/>
            </a:xfrm>
            <a:custGeom>
              <a:avLst/>
              <a:gdLst>
                <a:gd name="connsiteX0" fmla="*/ 114399 w 305065"/>
                <a:gd name="connsiteY0" fmla="*/ 457597 h 492798"/>
                <a:gd name="connsiteX1" fmla="*/ 190665 w 305065"/>
                <a:gd name="connsiteY1" fmla="*/ 457597 h 492798"/>
                <a:gd name="connsiteX2" fmla="*/ 152532 w 305065"/>
                <a:gd name="connsiteY2" fmla="*/ 492798 h 492798"/>
                <a:gd name="connsiteX3" fmla="*/ 114399 w 305065"/>
                <a:gd name="connsiteY3" fmla="*/ 457597 h 492798"/>
                <a:gd name="connsiteX4" fmla="*/ 93866 w 305065"/>
                <a:gd name="connsiteY4" fmla="*/ 398931 h 492798"/>
                <a:gd name="connsiteX5" fmla="*/ 211200 w 305065"/>
                <a:gd name="connsiteY5" fmla="*/ 398931 h 492798"/>
                <a:gd name="connsiteX6" fmla="*/ 228800 w 305065"/>
                <a:gd name="connsiteY6" fmla="*/ 416532 h 492798"/>
                <a:gd name="connsiteX7" fmla="*/ 211200 w 305065"/>
                <a:gd name="connsiteY7" fmla="*/ 434132 h 492798"/>
                <a:gd name="connsiteX8" fmla="*/ 93866 w 305065"/>
                <a:gd name="connsiteY8" fmla="*/ 434132 h 492798"/>
                <a:gd name="connsiteX9" fmla="*/ 76266 w 305065"/>
                <a:gd name="connsiteY9" fmla="*/ 416532 h 492798"/>
                <a:gd name="connsiteX10" fmla="*/ 93866 w 305065"/>
                <a:gd name="connsiteY10" fmla="*/ 398931 h 492798"/>
                <a:gd name="connsiteX11" fmla="*/ 93866 w 305065"/>
                <a:gd name="connsiteY11" fmla="*/ 340265 h 492798"/>
                <a:gd name="connsiteX12" fmla="*/ 211200 w 305065"/>
                <a:gd name="connsiteY12" fmla="*/ 340265 h 492798"/>
                <a:gd name="connsiteX13" fmla="*/ 228800 w 305065"/>
                <a:gd name="connsiteY13" fmla="*/ 357866 h 492798"/>
                <a:gd name="connsiteX14" fmla="*/ 211200 w 305065"/>
                <a:gd name="connsiteY14" fmla="*/ 375466 h 492798"/>
                <a:gd name="connsiteX15" fmla="*/ 93866 w 305065"/>
                <a:gd name="connsiteY15" fmla="*/ 375466 h 492798"/>
                <a:gd name="connsiteX16" fmla="*/ 76266 w 305065"/>
                <a:gd name="connsiteY16" fmla="*/ 357866 h 492798"/>
                <a:gd name="connsiteX17" fmla="*/ 93866 w 305065"/>
                <a:gd name="connsiteY17" fmla="*/ 340265 h 492798"/>
                <a:gd name="connsiteX18" fmla="*/ 153119 w 305065"/>
                <a:gd name="connsiteY18" fmla="*/ 34613 h 492798"/>
                <a:gd name="connsiteX19" fmla="*/ 35786 w 305065"/>
                <a:gd name="connsiteY19" fmla="*/ 150773 h 492798"/>
                <a:gd name="connsiteX20" fmla="*/ 35786 w 305065"/>
                <a:gd name="connsiteY20" fmla="*/ 155466 h 492798"/>
                <a:gd name="connsiteX21" fmla="*/ 44000 w 305065"/>
                <a:gd name="connsiteY21" fmla="*/ 196532 h 492798"/>
                <a:gd name="connsiteX22" fmla="*/ 63946 w 305065"/>
                <a:gd name="connsiteY22" fmla="*/ 228799 h 492798"/>
                <a:gd name="connsiteX23" fmla="*/ 97973 w 305065"/>
                <a:gd name="connsiteY23" fmla="*/ 281599 h 492798"/>
                <a:gd name="connsiteX24" fmla="*/ 152533 w 305065"/>
                <a:gd name="connsiteY24" fmla="*/ 281599 h 492798"/>
                <a:gd name="connsiteX25" fmla="*/ 207679 w 305065"/>
                <a:gd name="connsiteY25" fmla="*/ 281599 h 492798"/>
                <a:gd name="connsiteX26" fmla="*/ 241705 w 305065"/>
                <a:gd name="connsiteY26" fmla="*/ 228799 h 492798"/>
                <a:gd name="connsiteX27" fmla="*/ 261652 w 305065"/>
                <a:gd name="connsiteY27" fmla="*/ 196532 h 492798"/>
                <a:gd name="connsiteX28" fmla="*/ 269865 w 305065"/>
                <a:gd name="connsiteY28" fmla="*/ 155466 h 492798"/>
                <a:gd name="connsiteX29" fmla="*/ 270452 w 305065"/>
                <a:gd name="connsiteY29" fmla="*/ 155466 h 492798"/>
                <a:gd name="connsiteX30" fmla="*/ 270452 w 305065"/>
                <a:gd name="connsiteY30" fmla="*/ 150773 h 492798"/>
                <a:gd name="connsiteX31" fmla="*/ 153119 w 305065"/>
                <a:gd name="connsiteY31" fmla="*/ 34613 h 492798"/>
                <a:gd name="connsiteX32" fmla="*/ 152533 w 305065"/>
                <a:gd name="connsiteY32" fmla="*/ 0 h 492798"/>
                <a:gd name="connsiteX33" fmla="*/ 305065 w 305065"/>
                <a:gd name="connsiteY33" fmla="*/ 150773 h 492798"/>
                <a:gd name="connsiteX34" fmla="*/ 305065 w 305065"/>
                <a:gd name="connsiteY34" fmla="*/ 156053 h 492798"/>
                <a:gd name="connsiteX35" fmla="*/ 294505 w 305065"/>
                <a:gd name="connsiteY35" fmla="*/ 208852 h 492798"/>
                <a:gd name="connsiteX36" fmla="*/ 268105 w 305065"/>
                <a:gd name="connsiteY36" fmla="*/ 252265 h 492798"/>
                <a:gd name="connsiteX37" fmla="*/ 232319 w 305065"/>
                <a:gd name="connsiteY37" fmla="*/ 310345 h 492798"/>
                <a:gd name="connsiteX38" fmla="*/ 221759 w 305065"/>
                <a:gd name="connsiteY38" fmla="*/ 316798 h 492798"/>
                <a:gd name="connsiteX39" fmla="*/ 83306 w 305065"/>
                <a:gd name="connsiteY39" fmla="*/ 316798 h 492798"/>
                <a:gd name="connsiteX40" fmla="*/ 72746 w 305065"/>
                <a:gd name="connsiteY40" fmla="*/ 310345 h 492798"/>
                <a:gd name="connsiteX41" fmla="*/ 36960 w 305065"/>
                <a:gd name="connsiteY41" fmla="*/ 252265 h 492798"/>
                <a:gd name="connsiteX42" fmla="*/ 10560 w 305065"/>
                <a:gd name="connsiteY42" fmla="*/ 208852 h 492798"/>
                <a:gd name="connsiteX43" fmla="*/ 0 w 305065"/>
                <a:gd name="connsiteY43" fmla="*/ 156053 h 492798"/>
                <a:gd name="connsiteX44" fmla="*/ 0 w 305065"/>
                <a:gd name="connsiteY44" fmla="*/ 150773 h 492798"/>
                <a:gd name="connsiteX45" fmla="*/ 152533 w 305065"/>
                <a:gd name="connsiteY45" fmla="*/ 0 h 49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5065" h="492798">
                  <a:moveTo>
                    <a:pt x="114399" y="457597"/>
                  </a:moveTo>
                  <a:lnTo>
                    <a:pt x="190665" y="457597"/>
                  </a:lnTo>
                  <a:cubicBezTo>
                    <a:pt x="188905" y="477545"/>
                    <a:pt x="172479" y="492798"/>
                    <a:pt x="152532" y="492798"/>
                  </a:cubicBezTo>
                  <a:cubicBezTo>
                    <a:pt x="132586" y="492798"/>
                    <a:pt x="116159" y="477545"/>
                    <a:pt x="114399" y="457597"/>
                  </a:cubicBezTo>
                  <a:close/>
                  <a:moveTo>
                    <a:pt x="93866" y="398931"/>
                  </a:moveTo>
                  <a:lnTo>
                    <a:pt x="211200" y="398931"/>
                  </a:lnTo>
                  <a:cubicBezTo>
                    <a:pt x="221173" y="398931"/>
                    <a:pt x="228800" y="406558"/>
                    <a:pt x="228800" y="416532"/>
                  </a:cubicBezTo>
                  <a:cubicBezTo>
                    <a:pt x="228800" y="426505"/>
                    <a:pt x="221173" y="434132"/>
                    <a:pt x="211200" y="434132"/>
                  </a:cubicBezTo>
                  <a:lnTo>
                    <a:pt x="93866" y="434132"/>
                  </a:lnTo>
                  <a:cubicBezTo>
                    <a:pt x="83893" y="434132"/>
                    <a:pt x="76266" y="426505"/>
                    <a:pt x="76266" y="416532"/>
                  </a:cubicBezTo>
                  <a:cubicBezTo>
                    <a:pt x="76266" y="406558"/>
                    <a:pt x="83893" y="398931"/>
                    <a:pt x="93866" y="398931"/>
                  </a:cubicBezTo>
                  <a:close/>
                  <a:moveTo>
                    <a:pt x="93866" y="340265"/>
                  </a:moveTo>
                  <a:lnTo>
                    <a:pt x="211200" y="340265"/>
                  </a:lnTo>
                  <a:cubicBezTo>
                    <a:pt x="221173" y="340265"/>
                    <a:pt x="228800" y="347892"/>
                    <a:pt x="228800" y="357866"/>
                  </a:cubicBezTo>
                  <a:cubicBezTo>
                    <a:pt x="228800" y="367839"/>
                    <a:pt x="221173" y="375466"/>
                    <a:pt x="211200" y="375466"/>
                  </a:cubicBezTo>
                  <a:lnTo>
                    <a:pt x="93866" y="375466"/>
                  </a:lnTo>
                  <a:cubicBezTo>
                    <a:pt x="83893" y="375466"/>
                    <a:pt x="76266" y="367839"/>
                    <a:pt x="76266" y="357866"/>
                  </a:cubicBezTo>
                  <a:cubicBezTo>
                    <a:pt x="76266" y="347892"/>
                    <a:pt x="83893" y="340265"/>
                    <a:pt x="93866" y="340265"/>
                  </a:cubicBezTo>
                  <a:close/>
                  <a:moveTo>
                    <a:pt x="153119" y="34613"/>
                  </a:moveTo>
                  <a:cubicBezTo>
                    <a:pt x="89173" y="35200"/>
                    <a:pt x="36960" y="86826"/>
                    <a:pt x="35786" y="150773"/>
                  </a:cubicBezTo>
                  <a:lnTo>
                    <a:pt x="35786" y="155466"/>
                  </a:lnTo>
                  <a:cubicBezTo>
                    <a:pt x="36373" y="169546"/>
                    <a:pt x="38720" y="183626"/>
                    <a:pt x="44000" y="196532"/>
                  </a:cubicBezTo>
                  <a:cubicBezTo>
                    <a:pt x="48693" y="208266"/>
                    <a:pt x="55733" y="219412"/>
                    <a:pt x="63946" y="228799"/>
                  </a:cubicBezTo>
                  <a:cubicBezTo>
                    <a:pt x="76853" y="245225"/>
                    <a:pt x="88586" y="262825"/>
                    <a:pt x="97973" y="281599"/>
                  </a:cubicBezTo>
                  <a:lnTo>
                    <a:pt x="152533" y="281599"/>
                  </a:lnTo>
                  <a:lnTo>
                    <a:pt x="207679" y="281599"/>
                  </a:lnTo>
                  <a:cubicBezTo>
                    <a:pt x="216479" y="262825"/>
                    <a:pt x="228212" y="245225"/>
                    <a:pt x="241705" y="228799"/>
                  </a:cubicBezTo>
                  <a:cubicBezTo>
                    <a:pt x="250505" y="219412"/>
                    <a:pt x="256959" y="208266"/>
                    <a:pt x="261652" y="196532"/>
                  </a:cubicBezTo>
                  <a:cubicBezTo>
                    <a:pt x="266345" y="183626"/>
                    <a:pt x="269279" y="169546"/>
                    <a:pt x="269865" y="155466"/>
                  </a:cubicBezTo>
                  <a:lnTo>
                    <a:pt x="270452" y="155466"/>
                  </a:lnTo>
                  <a:lnTo>
                    <a:pt x="270452" y="150773"/>
                  </a:lnTo>
                  <a:cubicBezTo>
                    <a:pt x="269279" y="86240"/>
                    <a:pt x="217066" y="35200"/>
                    <a:pt x="153119" y="34613"/>
                  </a:cubicBezTo>
                  <a:close/>
                  <a:moveTo>
                    <a:pt x="152533" y="0"/>
                  </a:moveTo>
                  <a:cubicBezTo>
                    <a:pt x="235839" y="587"/>
                    <a:pt x="303305" y="67466"/>
                    <a:pt x="305065" y="150773"/>
                  </a:cubicBezTo>
                  <a:lnTo>
                    <a:pt x="305065" y="156053"/>
                  </a:lnTo>
                  <a:cubicBezTo>
                    <a:pt x="304478" y="174239"/>
                    <a:pt x="300958" y="191839"/>
                    <a:pt x="294505" y="208852"/>
                  </a:cubicBezTo>
                  <a:cubicBezTo>
                    <a:pt x="288638" y="224692"/>
                    <a:pt x="279252" y="239359"/>
                    <a:pt x="268105" y="252265"/>
                  </a:cubicBezTo>
                  <a:cubicBezTo>
                    <a:pt x="254025" y="267519"/>
                    <a:pt x="238772" y="297438"/>
                    <a:pt x="232319" y="310345"/>
                  </a:cubicBezTo>
                  <a:cubicBezTo>
                    <a:pt x="230559" y="314452"/>
                    <a:pt x="226452" y="316798"/>
                    <a:pt x="221759" y="316798"/>
                  </a:cubicBezTo>
                  <a:lnTo>
                    <a:pt x="83306" y="316798"/>
                  </a:lnTo>
                  <a:cubicBezTo>
                    <a:pt x="78613" y="316798"/>
                    <a:pt x="74506" y="314452"/>
                    <a:pt x="72746" y="310345"/>
                  </a:cubicBezTo>
                  <a:cubicBezTo>
                    <a:pt x="66293" y="297438"/>
                    <a:pt x="51040" y="267519"/>
                    <a:pt x="36960" y="252265"/>
                  </a:cubicBezTo>
                  <a:cubicBezTo>
                    <a:pt x="25813" y="239359"/>
                    <a:pt x="17013" y="224692"/>
                    <a:pt x="10560" y="208852"/>
                  </a:cubicBezTo>
                  <a:cubicBezTo>
                    <a:pt x="4107" y="191839"/>
                    <a:pt x="587" y="174239"/>
                    <a:pt x="0" y="156053"/>
                  </a:cubicBezTo>
                  <a:lnTo>
                    <a:pt x="0" y="150773"/>
                  </a:lnTo>
                  <a:cubicBezTo>
                    <a:pt x="1760" y="67466"/>
                    <a:pt x="69226" y="587"/>
                    <a:pt x="152533" y="0"/>
                  </a:cubicBezTo>
                  <a:close/>
                </a:path>
              </a:pathLst>
            </a:custGeom>
            <a:solidFill>
              <a:srgbClr val="000000"/>
            </a:solidFill>
            <a:ln w="5854" cap="flat">
              <a:noFill/>
              <a:prstDash val="solid"/>
              <a:miter/>
            </a:ln>
            <a:effectLst>
              <a:outerShdw blurRad="50800" dist="38100" dir="2700000" algn="tl" rotWithShape="0">
                <a:prstClr val="black">
                  <a:alpha val="40000"/>
                </a:prstClr>
              </a:outerShdw>
            </a:effectLst>
          </p:spPr>
          <p:txBody>
            <a:bodyPr rtlCol="0" anchor="ctr"/>
            <a:lstStyle/>
            <a:p>
              <a:endParaRPr lang="en-US" sz="1050"/>
            </a:p>
          </p:txBody>
        </p:sp>
      </p:grpSp>
      <p:grpSp>
        <p:nvGrpSpPr>
          <p:cNvPr id="73" name="Group 72">
            <a:extLst>
              <a:ext uri="{FF2B5EF4-FFF2-40B4-BE49-F238E27FC236}">
                <a16:creationId xmlns:a16="http://schemas.microsoft.com/office/drawing/2014/main" id="{FBE2B828-0D9A-4D31-B765-7EA2CFE518AF}"/>
              </a:ext>
            </a:extLst>
          </p:cNvPr>
          <p:cNvGrpSpPr/>
          <p:nvPr/>
        </p:nvGrpSpPr>
        <p:grpSpPr>
          <a:xfrm>
            <a:off x="352492" y="2143014"/>
            <a:ext cx="2274980" cy="584775"/>
            <a:chOff x="-200541" y="2626322"/>
            <a:chExt cx="3033306" cy="779700"/>
          </a:xfrm>
        </p:grpSpPr>
        <p:sp>
          <p:nvSpPr>
            <p:cNvPr id="85" name="TextBox 84">
              <a:extLst>
                <a:ext uri="{FF2B5EF4-FFF2-40B4-BE49-F238E27FC236}">
                  <a16:creationId xmlns:a16="http://schemas.microsoft.com/office/drawing/2014/main" id="{1C622A0F-EBA3-4F84-97F3-539980804FBA}"/>
                </a:ext>
              </a:extLst>
            </p:cNvPr>
            <p:cNvSpPr txBox="1"/>
            <p:nvPr/>
          </p:nvSpPr>
          <p:spPr>
            <a:xfrm>
              <a:off x="-200541" y="2626322"/>
              <a:ext cx="2937088" cy="451405"/>
            </a:xfrm>
            <a:prstGeom prst="rect">
              <a:avLst/>
            </a:prstGeom>
            <a:noFill/>
          </p:spPr>
          <p:txBody>
            <a:bodyPr wrap="square" lIns="0" rIns="0" rtlCol="0" anchor="b">
              <a:spAutoFit/>
            </a:bodyPr>
            <a:lstStyle/>
            <a:p>
              <a:pPr algn="r"/>
              <a:r>
                <a:rPr lang="en-US" sz="1600" b="1" noProof="1">
                  <a:solidFill>
                    <a:schemeClr val="tx1">
                      <a:lumMod val="75000"/>
                    </a:schemeClr>
                  </a:solidFill>
                  <a:latin typeface="Merriweather" panose="020B0604020202020204" charset="0"/>
                </a:rPr>
                <a:t>Type of Restaurant</a:t>
              </a:r>
            </a:p>
          </p:txBody>
        </p:sp>
        <p:sp>
          <p:nvSpPr>
            <p:cNvPr id="86" name="TextBox 85">
              <a:extLst>
                <a:ext uri="{FF2B5EF4-FFF2-40B4-BE49-F238E27FC236}">
                  <a16:creationId xmlns:a16="http://schemas.microsoft.com/office/drawing/2014/main" id="{BE5EE7D9-B5DA-44AC-87EF-44C7B81087AD}"/>
                </a:ext>
              </a:extLst>
            </p:cNvPr>
            <p:cNvSpPr txBox="1"/>
            <p:nvPr/>
          </p:nvSpPr>
          <p:spPr>
            <a:xfrm>
              <a:off x="-96528" y="3077727"/>
              <a:ext cx="2929293" cy="328295"/>
            </a:xfrm>
            <a:prstGeom prst="rect">
              <a:avLst/>
            </a:prstGeom>
            <a:noFill/>
          </p:spPr>
          <p:txBody>
            <a:bodyPr wrap="square" lIns="0" rIns="0" rtlCol="0" anchor="t">
              <a:spAutoFit/>
            </a:bodyPr>
            <a:lstStyle/>
            <a:p>
              <a:pPr algn="ctr"/>
              <a:endParaRPr lang="en-US" sz="1000" noProof="1">
                <a:solidFill>
                  <a:schemeClr val="accent3">
                    <a:lumMod val="50000"/>
                  </a:schemeClr>
                </a:solidFill>
                <a:latin typeface="Merriweather" panose="020B0604020202020204" charset="0"/>
              </a:endParaRPr>
            </a:p>
          </p:txBody>
        </p:sp>
      </p:grpSp>
      <p:grpSp>
        <p:nvGrpSpPr>
          <p:cNvPr id="90" name="Group 89">
            <a:extLst>
              <a:ext uri="{FF2B5EF4-FFF2-40B4-BE49-F238E27FC236}">
                <a16:creationId xmlns:a16="http://schemas.microsoft.com/office/drawing/2014/main" id="{4261B335-C0BB-433A-97DC-A416F5F99B83}"/>
              </a:ext>
            </a:extLst>
          </p:cNvPr>
          <p:cNvGrpSpPr/>
          <p:nvPr/>
        </p:nvGrpSpPr>
        <p:grpSpPr>
          <a:xfrm>
            <a:off x="825204" y="3553320"/>
            <a:ext cx="2444434" cy="850948"/>
            <a:chOff x="400168" y="2680321"/>
            <a:chExt cx="3259245" cy="1134597"/>
          </a:xfrm>
        </p:grpSpPr>
        <p:sp>
          <p:nvSpPr>
            <p:cNvPr id="91" name="TextBox 90">
              <a:extLst>
                <a:ext uri="{FF2B5EF4-FFF2-40B4-BE49-F238E27FC236}">
                  <a16:creationId xmlns:a16="http://schemas.microsoft.com/office/drawing/2014/main" id="{F42877FB-3380-4223-9CF1-3C538608AAD2}"/>
                </a:ext>
              </a:extLst>
            </p:cNvPr>
            <p:cNvSpPr txBox="1"/>
            <p:nvPr/>
          </p:nvSpPr>
          <p:spPr>
            <a:xfrm>
              <a:off x="400168" y="2680321"/>
              <a:ext cx="2937088" cy="451405"/>
            </a:xfrm>
            <a:prstGeom prst="rect">
              <a:avLst/>
            </a:prstGeom>
            <a:noFill/>
          </p:spPr>
          <p:txBody>
            <a:bodyPr wrap="square" lIns="0" rIns="0" rtlCol="0" anchor="b">
              <a:spAutoFit/>
            </a:bodyPr>
            <a:lstStyle/>
            <a:p>
              <a:pPr algn="r"/>
              <a:r>
                <a:rPr lang="en-US" sz="1600" b="1" noProof="1">
                  <a:solidFill>
                    <a:schemeClr val="tx1">
                      <a:lumMod val="75000"/>
                    </a:schemeClr>
                  </a:solidFill>
                  <a:latin typeface="Merriweather" panose="020B0604020202020204" charset="0"/>
                </a:rPr>
                <a:t>Preferred Cuisine</a:t>
              </a:r>
            </a:p>
          </p:txBody>
        </p:sp>
        <p:sp>
          <p:nvSpPr>
            <p:cNvPr id="92" name="TextBox 91">
              <a:extLst>
                <a:ext uri="{FF2B5EF4-FFF2-40B4-BE49-F238E27FC236}">
                  <a16:creationId xmlns:a16="http://schemas.microsoft.com/office/drawing/2014/main" id="{C777FB65-1DF5-4CF8-80FD-8BFD2A796FB7}"/>
                </a:ext>
              </a:extLst>
            </p:cNvPr>
            <p:cNvSpPr txBox="1"/>
            <p:nvPr/>
          </p:nvSpPr>
          <p:spPr>
            <a:xfrm>
              <a:off x="730120" y="3076254"/>
              <a:ext cx="2929293" cy="738664"/>
            </a:xfrm>
            <a:prstGeom prst="rect">
              <a:avLst/>
            </a:prstGeom>
            <a:noFill/>
          </p:spPr>
          <p:txBody>
            <a:bodyPr wrap="square" lIns="0" rIns="0" rtlCol="0" anchor="t">
              <a:spAutoFit/>
            </a:bodyPr>
            <a:lstStyle/>
            <a:p>
              <a:pPr algn="ctr"/>
              <a:r>
                <a:rPr lang="en-US" sz="1000" noProof="1">
                  <a:solidFill>
                    <a:schemeClr val="accent3">
                      <a:lumMod val="50000"/>
                    </a:schemeClr>
                  </a:solidFill>
                  <a:latin typeface="Merriweather" panose="020B0604020202020204" charset="0"/>
                </a:rPr>
                <a:t>North Indian cuisine stood out as the best cuisine for Bangalore people.</a:t>
              </a:r>
            </a:p>
          </p:txBody>
        </p:sp>
      </p:grpSp>
      <p:grpSp>
        <p:nvGrpSpPr>
          <p:cNvPr id="93" name="Group 92">
            <a:extLst>
              <a:ext uri="{FF2B5EF4-FFF2-40B4-BE49-F238E27FC236}">
                <a16:creationId xmlns:a16="http://schemas.microsoft.com/office/drawing/2014/main" id="{2F994DE9-4FC4-40F4-B79A-15FE1227F199}"/>
              </a:ext>
            </a:extLst>
          </p:cNvPr>
          <p:cNvGrpSpPr/>
          <p:nvPr/>
        </p:nvGrpSpPr>
        <p:grpSpPr>
          <a:xfrm>
            <a:off x="5376445" y="3527483"/>
            <a:ext cx="2494858" cy="728781"/>
            <a:chOff x="332936" y="2638026"/>
            <a:chExt cx="3326477" cy="971708"/>
          </a:xfrm>
        </p:grpSpPr>
        <p:sp>
          <p:nvSpPr>
            <p:cNvPr id="94" name="TextBox 93">
              <a:extLst>
                <a:ext uri="{FF2B5EF4-FFF2-40B4-BE49-F238E27FC236}">
                  <a16:creationId xmlns:a16="http://schemas.microsoft.com/office/drawing/2014/main" id="{0D7A3BCC-5125-45C4-A407-131F97789792}"/>
                </a:ext>
              </a:extLst>
            </p:cNvPr>
            <p:cNvSpPr txBox="1"/>
            <p:nvPr/>
          </p:nvSpPr>
          <p:spPr>
            <a:xfrm>
              <a:off x="332936" y="2638026"/>
              <a:ext cx="2937088" cy="451405"/>
            </a:xfrm>
            <a:prstGeom prst="rect">
              <a:avLst/>
            </a:prstGeom>
            <a:noFill/>
          </p:spPr>
          <p:txBody>
            <a:bodyPr wrap="square" lIns="0" rIns="0" rtlCol="0" anchor="b">
              <a:spAutoFit/>
            </a:bodyPr>
            <a:lstStyle/>
            <a:p>
              <a:pPr algn="r"/>
              <a:r>
                <a:rPr lang="en-US" sz="1600" b="1" noProof="1">
                  <a:solidFill>
                    <a:schemeClr val="tx1">
                      <a:lumMod val="75000"/>
                    </a:schemeClr>
                  </a:solidFill>
                  <a:latin typeface="Merriweather" panose="020B0604020202020204" charset="0"/>
                </a:rPr>
                <a:t>Location</a:t>
              </a:r>
            </a:p>
          </p:txBody>
        </p:sp>
        <p:sp>
          <p:nvSpPr>
            <p:cNvPr id="95" name="TextBox 94">
              <a:extLst>
                <a:ext uri="{FF2B5EF4-FFF2-40B4-BE49-F238E27FC236}">
                  <a16:creationId xmlns:a16="http://schemas.microsoft.com/office/drawing/2014/main" id="{A3499FB5-6B7C-4BAA-AF19-00C7FBE98B8A}"/>
                </a:ext>
              </a:extLst>
            </p:cNvPr>
            <p:cNvSpPr txBox="1"/>
            <p:nvPr/>
          </p:nvSpPr>
          <p:spPr>
            <a:xfrm>
              <a:off x="730120" y="3076254"/>
              <a:ext cx="2929293" cy="533480"/>
            </a:xfrm>
            <a:prstGeom prst="rect">
              <a:avLst/>
            </a:prstGeom>
            <a:noFill/>
          </p:spPr>
          <p:txBody>
            <a:bodyPr wrap="square" lIns="0" rIns="0" rtlCol="0" anchor="t">
              <a:spAutoFit/>
            </a:bodyPr>
            <a:lstStyle/>
            <a:p>
              <a:pPr algn="ctr"/>
              <a:r>
                <a:rPr lang="en-US" sz="1000" noProof="1">
                  <a:solidFill>
                    <a:schemeClr val="accent3">
                      <a:lumMod val="50000"/>
                    </a:schemeClr>
                  </a:solidFill>
                  <a:latin typeface="Merriweather" panose="020B0604020202020204" charset="0"/>
                </a:rPr>
                <a:t>“BTM” is the most preferred restaurant spot.</a:t>
              </a:r>
            </a:p>
          </p:txBody>
        </p:sp>
      </p:grpSp>
      <p:grpSp>
        <p:nvGrpSpPr>
          <p:cNvPr id="96" name="Group 95">
            <a:extLst>
              <a:ext uri="{FF2B5EF4-FFF2-40B4-BE49-F238E27FC236}">
                <a16:creationId xmlns:a16="http://schemas.microsoft.com/office/drawing/2014/main" id="{C7F556F3-24F9-43B1-99E7-CE919F35D37F}"/>
              </a:ext>
            </a:extLst>
          </p:cNvPr>
          <p:cNvGrpSpPr/>
          <p:nvPr/>
        </p:nvGrpSpPr>
        <p:grpSpPr>
          <a:xfrm>
            <a:off x="5660536" y="1039798"/>
            <a:ext cx="2494858" cy="882669"/>
            <a:chOff x="332936" y="2638026"/>
            <a:chExt cx="3326477" cy="1176892"/>
          </a:xfrm>
        </p:grpSpPr>
        <p:sp>
          <p:nvSpPr>
            <p:cNvPr id="97" name="TextBox 96">
              <a:extLst>
                <a:ext uri="{FF2B5EF4-FFF2-40B4-BE49-F238E27FC236}">
                  <a16:creationId xmlns:a16="http://schemas.microsoft.com/office/drawing/2014/main" id="{99CA5654-157A-4760-97ED-0B62D44D44E7}"/>
                </a:ext>
              </a:extLst>
            </p:cNvPr>
            <p:cNvSpPr txBox="1"/>
            <p:nvPr/>
          </p:nvSpPr>
          <p:spPr>
            <a:xfrm>
              <a:off x="332936" y="2638026"/>
              <a:ext cx="2937088" cy="451405"/>
            </a:xfrm>
            <a:prstGeom prst="rect">
              <a:avLst/>
            </a:prstGeom>
            <a:noFill/>
          </p:spPr>
          <p:txBody>
            <a:bodyPr wrap="square" lIns="0" rIns="0" rtlCol="0" anchor="b">
              <a:spAutoFit/>
            </a:bodyPr>
            <a:lstStyle/>
            <a:p>
              <a:pPr algn="r"/>
              <a:r>
                <a:rPr lang="en-US" sz="1600" b="1" noProof="1">
                  <a:solidFill>
                    <a:schemeClr val="tx1">
                      <a:lumMod val="75000"/>
                    </a:schemeClr>
                  </a:solidFill>
                  <a:latin typeface="Merriweather" panose="020B0604020202020204" charset="0"/>
                </a:rPr>
                <a:t>2- Star rating</a:t>
              </a:r>
            </a:p>
          </p:txBody>
        </p:sp>
        <p:sp>
          <p:nvSpPr>
            <p:cNvPr id="98" name="TextBox 97">
              <a:extLst>
                <a:ext uri="{FF2B5EF4-FFF2-40B4-BE49-F238E27FC236}">
                  <a16:creationId xmlns:a16="http://schemas.microsoft.com/office/drawing/2014/main" id="{0D3ADB25-542F-49E4-83D0-4FA82337662A}"/>
                </a:ext>
              </a:extLst>
            </p:cNvPr>
            <p:cNvSpPr txBox="1"/>
            <p:nvPr/>
          </p:nvSpPr>
          <p:spPr>
            <a:xfrm>
              <a:off x="730120" y="3076254"/>
              <a:ext cx="2929293" cy="738664"/>
            </a:xfrm>
            <a:prstGeom prst="rect">
              <a:avLst/>
            </a:prstGeom>
            <a:noFill/>
          </p:spPr>
          <p:txBody>
            <a:bodyPr wrap="square" lIns="0" rIns="0" rtlCol="0" anchor="t">
              <a:spAutoFit/>
            </a:bodyPr>
            <a:lstStyle/>
            <a:p>
              <a:pPr algn="ctr"/>
              <a:r>
                <a:rPr lang="en-US" sz="1000" noProof="1">
                  <a:solidFill>
                    <a:schemeClr val="accent3">
                      <a:lumMod val="50000"/>
                    </a:schemeClr>
                  </a:solidFill>
                  <a:latin typeface="Merriweather" panose="020B0604020202020204" charset="0"/>
                </a:rPr>
                <a:t>Money, Quality of Food, Order,Quantity were the factors resulting in 2 star rating</a:t>
              </a:r>
            </a:p>
          </p:txBody>
        </p:sp>
      </p:grpSp>
      <p:grpSp>
        <p:nvGrpSpPr>
          <p:cNvPr id="99" name="Group 98">
            <a:extLst>
              <a:ext uri="{FF2B5EF4-FFF2-40B4-BE49-F238E27FC236}">
                <a16:creationId xmlns:a16="http://schemas.microsoft.com/office/drawing/2014/main" id="{F2A26B84-08CA-48D5-BC60-3BE3569031D9}"/>
              </a:ext>
            </a:extLst>
          </p:cNvPr>
          <p:cNvGrpSpPr/>
          <p:nvPr/>
        </p:nvGrpSpPr>
        <p:grpSpPr>
          <a:xfrm>
            <a:off x="5783993" y="2336224"/>
            <a:ext cx="2571949" cy="872392"/>
            <a:chOff x="-86008" y="2563528"/>
            <a:chExt cx="3429265" cy="1163191"/>
          </a:xfrm>
        </p:grpSpPr>
        <p:sp>
          <p:nvSpPr>
            <p:cNvPr id="100" name="TextBox 99">
              <a:extLst>
                <a:ext uri="{FF2B5EF4-FFF2-40B4-BE49-F238E27FC236}">
                  <a16:creationId xmlns:a16="http://schemas.microsoft.com/office/drawing/2014/main" id="{C593A1EB-E421-4CAF-9BEA-ABA3782212A6}"/>
                </a:ext>
              </a:extLst>
            </p:cNvPr>
            <p:cNvSpPr txBox="1"/>
            <p:nvPr/>
          </p:nvSpPr>
          <p:spPr>
            <a:xfrm>
              <a:off x="-86008" y="2563528"/>
              <a:ext cx="2937088" cy="451405"/>
            </a:xfrm>
            <a:prstGeom prst="rect">
              <a:avLst/>
            </a:prstGeom>
            <a:noFill/>
          </p:spPr>
          <p:txBody>
            <a:bodyPr wrap="square" lIns="0" rIns="0" rtlCol="0" anchor="b">
              <a:spAutoFit/>
            </a:bodyPr>
            <a:lstStyle/>
            <a:p>
              <a:pPr algn="r"/>
              <a:r>
                <a:rPr lang="en-US" sz="1600" b="1" noProof="1">
                  <a:solidFill>
                    <a:schemeClr val="tx1">
                      <a:lumMod val="75000"/>
                    </a:schemeClr>
                  </a:solidFill>
                  <a:latin typeface="Merriweather" panose="020B0604020202020204" charset="0"/>
                </a:rPr>
                <a:t>Table Booking</a:t>
              </a:r>
            </a:p>
          </p:txBody>
        </p:sp>
        <p:sp>
          <p:nvSpPr>
            <p:cNvPr id="101" name="TextBox 100">
              <a:extLst>
                <a:ext uri="{FF2B5EF4-FFF2-40B4-BE49-F238E27FC236}">
                  <a16:creationId xmlns:a16="http://schemas.microsoft.com/office/drawing/2014/main" id="{77397C9B-2C69-4A14-A502-D6FFA875889C}"/>
                </a:ext>
              </a:extLst>
            </p:cNvPr>
            <p:cNvSpPr txBox="1"/>
            <p:nvPr/>
          </p:nvSpPr>
          <p:spPr>
            <a:xfrm>
              <a:off x="413964" y="2988054"/>
              <a:ext cx="2929293" cy="738665"/>
            </a:xfrm>
            <a:prstGeom prst="rect">
              <a:avLst/>
            </a:prstGeom>
            <a:noFill/>
          </p:spPr>
          <p:txBody>
            <a:bodyPr wrap="square" lIns="0" rIns="0" rtlCol="0" anchor="t">
              <a:spAutoFit/>
            </a:bodyPr>
            <a:lstStyle/>
            <a:p>
              <a:pPr algn="ctr"/>
              <a:r>
                <a:rPr lang="en-US" sz="1000" noProof="1">
                  <a:solidFill>
                    <a:schemeClr val="accent3">
                      <a:lumMod val="50000"/>
                    </a:schemeClr>
                  </a:solidFill>
                  <a:latin typeface="Merriweather" panose="020B0604020202020204" charset="0"/>
                </a:rPr>
                <a:t>Restautants accepting table booking has high rating as compared to others</a:t>
              </a:r>
            </a:p>
          </p:txBody>
        </p:sp>
      </p:grpSp>
      <p:sp>
        <p:nvSpPr>
          <p:cNvPr id="61" name="TextBox 60">
            <a:extLst>
              <a:ext uri="{FF2B5EF4-FFF2-40B4-BE49-F238E27FC236}">
                <a16:creationId xmlns:a16="http://schemas.microsoft.com/office/drawing/2014/main" id="{39418DC3-6B77-49FB-A049-2BEB32253A74}"/>
              </a:ext>
            </a:extLst>
          </p:cNvPr>
          <p:cNvSpPr txBox="1"/>
          <p:nvPr/>
        </p:nvSpPr>
        <p:spPr>
          <a:xfrm>
            <a:off x="526727" y="2525174"/>
            <a:ext cx="2196970" cy="553998"/>
          </a:xfrm>
          <a:prstGeom prst="rect">
            <a:avLst/>
          </a:prstGeom>
          <a:noFill/>
        </p:spPr>
        <p:txBody>
          <a:bodyPr wrap="square" lIns="0" rIns="0" rtlCol="0" anchor="t">
            <a:spAutoFit/>
          </a:bodyPr>
          <a:lstStyle/>
          <a:p>
            <a:pPr algn="ctr"/>
            <a:r>
              <a:rPr lang="en-US" sz="1000" noProof="1">
                <a:solidFill>
                  <a:schemeClr val="accent3">
                    <a:lumMod val="50000"/>
                  </a:schemeClr>
                </a:solidFill>
                <a:latin typeface="Merriweather" panose="020B0604020202020204" charset="0"/>
              </a:rPr>
              <a:t>Pubs and bars has the highest rating as compared to other types of restaurants.</a:t>
            </a:r>
          </a:p>
        </p:txBody>
      </p:sp>
      <p:pic>
        <p:nvPicPr>
          <p:cNvPr id="3" name="slide32">
            <a:hlinkClick r:id="" action="ppaction://media"/>
            <a:extLst>
              <a:ext uri="{FF2B5EF4-FFF2-40B4-BE49-F238E27FC236}">
                <a16:creationId xmlns:a16="http://schemas.microsoft.com/office/drawing/2014/main" id="{D6DC468F-1B0A-49A6-A559-EB1A206209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00827" y="356735"/>
            <a:ext cx="487363" cy="487363"/>
          </a:xfrm>
          <a:prstGeom prst="rect">
            <a:avLst/>
          </a:prstGeom>
        </p:spPr>
      </p:pic>
    </p:spTree>
    <p:extLst>
      <p:ext uri="{BB962C8B-B14F-4D97-AF65-F5344CB8AC3E}">
        <p14:creationId xmlns:p14="http://schemas.microsoft.com/office/powerpoint/2010/main" val="3922383104"/>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pic>
        <p:nvPicPr>
          <p:cNvPr id="3" name="Graphic 2" descr="No sign">
            <a:extLst>
              <a:ext uri="{FF2B5EF4-FFF2-40B4-BE49-F238E27FC236}">
                <a16:creationId xmlns:a16="http://schemas.microsoft.com/office/drawing/2014/main" id="{5EFB022F-A346-4364-AB6F-C79637736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771" y="980185"/>
            <a:ext cx="3453131" cy="3403600"/>
          </a:xfrm>
          <a:prstGeom prst="rect">
            <a:avLst/>
          </a:prstGeom>
        </p:spPr>
      </p:pic>
      <p:sp>
        <p:nvSpPr>
          <p:cNvPr id="1922" name="Google Shape;1922;p1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8" name="Google Shape;2367;p31">
            <a:extLst>
              <a:ext uri="{FF2B5EF4-FFF2-40B4-BE49-F238E27FC236}">
                <a16:creationId xmlns:a16="http://schemas.microsoft.com/office/drawing/2014/main" id="{8DA68247-1FB9-4F6A-8FE5-B2597C38F27A}"/>
              </a:ext>
            </a:extLst>
          </p:cNvPr>
          <p:cNvSpPr txBox="1">
            <a:spLocks/>
          </p:cNvSpPr>
          <p:nvPr/>
        </p:nvSpPr>
        <p:spPr>
          <a:xfrm>
            <a:off x="1234650" y="-41985"/>
            <a:ext cx="6674700" cy="95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1pPr>
            <a:lvl2pPr marL="914400" marR="0" lvl="1"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2pPr>
            <a:lvl3pPr marL="1371600" marR="0" lvl="2"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3pPr>
            <a:lvl4pPr marL="1828800" marR="0" lvl="3"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4pPr>
            <a:lvl5pPr marL="2286000" marR="0" lvl="4"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5pPr>
            <a:lvl6pPr marL="2743200" marR="0" lvl="5"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6pPr>
            <a:lvl7pPr marL="3200400" marR="0" lvl="6"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7pPr>
            <a:lvl8pPr marL="3657600" marR="0" lvl="7"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8pPr>
            <a:lvl9pPr marL="4114800" marR="0" lvl="8"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9pPr>
          </a:lstStyle>
          <a:p>
            <a:pPr marL="76200" indent="0" algn="ctr">
              <a:buFont typeface="Merriweather"/>
              <a:buNone/>
            </a:pPr>
            <a:r>
              <a:rPr lang="en-US" sz="2800" b="1" dirty="0">
                <a:solidFill>
                  <a:schemeClr val="tx1">
                    <a:lumMod val="75000"/>
                  </a:schemeClr>
                </a:solidFill>
                <a:latin typeface="Merriweather" panose="020B0604020202020204" charset="0"/>
                <a:cs typeface="Amatic SC"/>
              </a:rPr>
              <a:t>Limitations</a:t>
            </a:r>
            <a:endParaRPr lang="en-CA" sz="2000" b="1" dirty="0">
              <a:solidFill>
                <a:schemeClr val="tx1">
                  <a:lumMod val="75000"/>
                </a:schemeClr>
              </a:solidFill>
              <a:latin typeface="Merriweather" panose="020B0604020202020204" charset="0"/>
              <a:cs typeface="Amatic SC"/>
            </a:endParaRPr>
          </a:p>
        </p:txBody>
      </p:sp>
      <p:sp>
        <p:nvSpPr>
          <p:cNvPr id="10" name="TextBox 9">
            <a:extLst>
              <a:ext uri="{FF2B5EF4-FFF2-40B4-BE49-F238E27FC236}">
                <a16:creationId xmlns:a16="http://schemas.microsoft.com/office/drawing/2014/main" id="{4FC2C435-C198-4A1F-A4E2-9F47B9A9542C}"/>
              </a:ext>
            </a:extLst>
          </p:cNvPr>
          <p:cNvSpPr txBox="1"/>
          <p:nvPr/>
        </p:nvSpPr>
        <p:spPr>
          <a:xfrm>
            <a:off x="2345795" y="909118"/>
            <a:ext cx="3683000" cy="738664"/>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Merriweather" panose="020B0604020202020204" charset="0"/>
              </a:rPr>
              <a:t>No prior demographic knowledge of Bangalore.</a:t>
            </a:r>
          </a:p>
          <a:p>
            <a:endParaRPr lang="en-CA" dirty="0"/>
          </a:p>
        </p:txBody>
      </p:sp>
      <p:sp>
        <p:nvSpPr>
          <p:cNvPr id="11" name="TextBox 10">
            <a:extLst>
              <a:ext uri="{FF2B5EF4-FFF2-40B4-BE49-F238E27FC236}">
                <a16:creationId xmlns:a16="http://schemas.microsoft.com/office/drawing/2014/main" id="{085DAB7E-F948-434E-9497-873DC7C732D9}"/>
              </a:ext>
            </a:extLst>
          </p:cNvPr>
          <p:cNvSpPr txBox="1"/>
          <p:nvPr/>
        </p:nvSpPr>
        <p:spPr>
          <a:xfrm>
            <a:off x="3185387" y="3359507"/>
            <a:ext cx="4224866" cy="738664"/>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Merriweather" panose="020B0604020202020204" charset="0"/>
              </a:rPr>
              <a:t>Restricted number of hits on Zomato API to fetch updated data.</a:t>
            </a:r>
          </a:p>
          <a:p>
            <a:pPr marL="285750" indent="-285750">
              <a:buFont typeface="Wingdings" panose="05000000000000000000" pitchFamily="2" charset="2"/>
              <a:buChar char="Ø"/>
            </a:pPr>
            <a:endParaRPr lang="en-CA" dirty="0"/>
          </a:p>
        </p:txBody>
      </p:sp>
      <p:sp>
        <p:nvSpPr>
          <p:cNvPr id="12" name="TextBox 11">
            <a:extLst>
              <a:ext uri="{FF2B5EF4-FFF2-40B4-BE49-F238E27FC236}">
                <a16:creationId xmlns:a16="http://schemas.microsoft.com/office/drawing/2014/main" id="{700F1595-D480-4FFC-B711-1CFD92DDC3D7}"/>
              </a:ext>
            </a:extLst>
          </p:cNvPr>
          <p:cNvSpPr txBox="1"/>
          <p:nvPr/>
        </p:nvSpPr>
        <p:spPr>
          <a:xfrm>
            <a:off x="3437467" y="2394188"/>
            <a:ext cx="4792134" cy="704616"/>
          </a:xfrm>
          <a:prstGeom prst="rect">
            <a:avLst/>
          </a:prstGeom>
          <a:noFill/>
        </p:spPr>
        <p:txBody>
          <a:bodyPr wrap="square" rtlCol="0">
            <a:spAutoFit/>
          </a:bodyPr>
          <a:lstStyle/>
          <a:p>
            <a:pPr marL="285750" lvl="1" indent="-285750">
              <a:lnSpc>
                <a:spcPct val="150000"/>
              </a:lnSpc>
              <a:buFont typeface="Wingdings" panose="05000000000000000000" pitchFamily="2" charset="2"/>
              <a:buChar char="Ø"/>
            </a:pPr>
            <a:r>
              <a:rPr lang="en-US" b="1" dirty="0">
                <a:latin typeface="Merriweather" panose="020B0604020202020204" charset="0"/>
              </a:rPr>
              <a:t>Biased reviews from customers resulting in incorrect prediction analysis.</a:t>
            </a:r>
          </a:p>
        </p:txBody>
      </p:sp>
      <p:sp>
        <p:nvSpPr>
          <p:cNvPr id="13" name="TextBox 12">
            <a:extLst>
              <a:ext uri="{FF2B5EF4-FFF2-40B4-BE49-F238E27FC236}">
                <a16:creationId xmlns:a16="http://schemas.microsoft.com/office/drawing/2014/main" id="{DF7C0D27-39F0-4E14-A6C7-1C3C85BAB25D}"/>
              </a:ext>
            </a:extLst>
          </p:cNvPr>
          <p:cNvSpPr txBox="1"/>
          <p:nvPr/>
        </p:nvSpPr>
        <p:spPr>
          <a:xfrm>
            <a:off x="2345795" y="3990813"/>
            <a:ext cx="4715933" cy="738664"/>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Merriweather" panose="020B0604020202020204" charset="0"/>
              </a:rPr>
              <a:t>Geo-plots could not be visualized  due to paid Google API services.</a:t>
            </a:r>
          </a:p>
          <a:p>
            <a:pPr marL="285750" indent="-285750">
              <a:buFont typeface="Wingdings" panose="05000000000000000000" pitchFamily="2" charset="2"/>
              <a:buChar char="Ø"/>
            </a:pPr>
            <a:endParaRPr lang="en-CA" dirty="0"/>
          </a:p>
        </p:txBody>
      </p:sp>
      <p:sp>
        <p:nvSpPr>
          <p:cNvPr id="14" name="TextBox 13">
            <a:extLst>
              <a:ext uri="{FF2B5EF4-FFF2-40B4-BE49-F238E27FC236}">
                <a16:creationId xmlns:a16="http://schemas.microsoft.com/office/drawing/2014/main" id="{08810E79-9FCB-45C9-9081-ACB860953F9B}"/>
              </a:ext>
            </a:extLst>
          </p:cNvPr>
          <p:cNvSpPr txBox="1"/>
          <p:nvPr/>
        </p:nvSpPr>
        <p:spPr>
          <a:xfrm>
            <a:off x="3270712" y="1616139"/>
            <a:ext cx="4712622" cy="738664"/>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Merriweather" panose="020B0604020202020204" charset="0"/>
              </a:rPr>
              <a:t>Dataset had large variation resulting in no compact and well-separated clusters.</a:t>
            </a:r>
          </a:p>
          <a:p>
            <a:pPr marL="285750" indent="-285750">
              <a:buFont typeface="Wingdings" panose="05000000000000000000" pitchFamily="2" charset="2"/>
              <a:buChar char="Ø"/>
            </a:pPr>
            <a:endParaRPr lang="en-CA" dirty="0"/>
          </a:p>
        </p:txBody>
      </p:sp>
      <p:pic>
        <p:nvPicPr>
          <p:cNvPr id="2" name="slide33">
            <a:hlinkClick r:id="" action="ppaction://media"/>
            <a:extLst>
              <a:ext uri="{FF2B5EF4-FFF2-40B4-BE49-F238E27FC236}">
                <a16:creationId xmlns:a16="http://schemas.microsoft.com/office/drawing/2014/main" id="{38CD9B87-9FE5-4DF9-8024-78247DECDCB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85493" y="32160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3600" dirty="0">
                <a:latin typeface="Merriweather" panose="020B0604020202020204" charset="0"/>
              </a:rPr>
              <a:t>Application Demo</a:t>
            </a:r>
            <a:br>
              <a:rPr lang="en-CA" sz="3600" dirty="0">
                <a:latin typeface="Merriweather" panose="020B0604020202020204" charset="0"/>
              </a:rPr>
            </a:br>
            <a:r>
              <a:rPr lang="en-CA" sz="1600" dirty="0">
                <a:latin typeface="Merriweather" panose="020B0604020202020204" charset="0"/>
              </a:rPr>
              <a:t>click on the button below </a:t>
            </a:r>
            <a:br>
              <a:rPr lang="en-CA" sz="3600" dirty="0">
                <a:latin typeface="Merriweather" panose="020B0604020202020204" charset="0"/>
              </a:rPr>
            </a:br>
            <a:endParaRPr sz="3600" dirty="0">
              <a:latin typeface="Merriweather" panose="020B0604020202020204" charset="0"/>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pic>
        <p:nvPicPr>
          <p:cNvPr id="6" name="Picture 5" descr="A picture containing drawing&#10;&#10;Description automatically generated">
            <a:hlinkClick r:id="rId5"/>
            <a:extLst>
              <a:ext uri="{FF2B5EF4-FFF2-40B4-BE49-F238E27FC236}">
                <a16:creationId xmlns:a16="http://schemas.microsoft.com/office/drawing/2014/main" id="{DE6CD617-175C-4A27-830D-588937E1572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039292" y="2107452"/>
            <a:ext cx="3235234" cy="719840"/>
          </a:xfrm>
          <a:prstGeom prst="rect">
            <a:avLst/>
          </a:prstGeom>
        </p:spPr>
      </p:pic>
      <p:pic>
        <p:nvPicPr>
          <p:cNvPr id="2" name="slide34">
            <a:hlinkClick r:id="" action="ppaction://media"/>
            <a:extLst>
              <a:ext uri="{FF2B5EF4-FFF2-40B4-BE49-F238E27FC236}">
                <a16:creationId xmlns:a16="http://schemas.microsoft.com/office/drawing/2014/main" id="{FDDA02EB-3B06-4812-B5C6-EB07358ACCB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798694" y="160800"/>
            <a:ext cx="487363" cy="487363"/>
          </a:xfrm>
          <a:prstGeom prst="rect">
            <a:avLst/>
          </a:prstGeom>
        </p:spPr>
      </p:pic>
    </p:spTree>
    <p:extLst>
      <p:ext uri="{BB962C8B-B14F-4D97-AF65-F5344CB8AC3E}">
        <p14:creationId xmlns:p14="http://schemas.microsoft.com/office/powerpoint/2010/main" val="2840441908"/>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8" name="Google Shape;2368;p3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35</a:t>
            </a:fld>
            <a:endParaRPr/>
          </a:p>
        </p:txBody>
      </p:sp>
      <p:pic>
        <p:nvPicPr>
          <p:cNvPr id="2" name="Picture 1">
            <a:extLst>
              <a:ext uri="{FF2B5EF4-FFF2-40B4-BE49-F238E27FC236}">
                <a16:creationId xmlns:a16="http://schemas.microsoft.com/office/drawing/2014/main" id="{A9D1A187-BBA3-4F18-B6AA-8140F477C6FA}"/>
              </a:ext>
            </a:extLst>
          </p:cNvPr>
          <p:cNvPicPr>
            <a:picLocks noChangeAspect="1"/>
          </p:cNvPicPr>
          <p:nvPr/>
        </p:nvPicPr>
        <p:blipFill>
          <a:blip r:embed="rId5"/>
          <a:stretch>
            <a:fillRect/>
          </a:stretch>
        </p:blipFill>
        <p:spPr>
          <a:xfrm>
            <a:off x="0" y="0"/>
            <a:ext cx="9144000" cy="5143500"/>
          </a:xfrm>
          <a:prstGeom prst="rect">
            <a:avLst/>
          </a:prstGeom>
        </p:spPr>
      </p:pic>
      <p:pic>
        <p:nvPicPr>
          <p:cNvPr id="4" name="slide35">
            <a:hlinkClick r:id="" action="ppaction://media"/>
            <a:extLst>
              <a:ext uri="{FF2B5EF4-FFF2-40B4-BE49-F238E27FC236}">
                <a16:creationId xmlns:a16="http://schemas.microsoft.com/office/drawing/2014/main" id="{CF6F0EE5-6C40-4CA5-92AD-4B25C0B09E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93497" y="507353"/>
            <a:ext cx="487363" cy="487363"/>
          </a:xfrm>
          <a:prstGeom prst="rect">
            <a:avLst/>
          </a:prstGeom>
        </p:spPr>
      </p:pic>
    </p:spTree>
    <p:extLst>
      <p:ext uri="{BB962C8B-B14F-4D97-AF65-F5344CB8AC3E}">
        <p14:creationId xmlns:p14="http://schemas.microsoft.com/office/powerpoint/2010/main" val="1048570778"/>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8" name="Google Shape;2368;p3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36</a:t>
            </a:fld>
            <a:endParaRPr/>
          </a:p>
        </p:txBody>
      </p:sp>
      <p:sp>
        <p:nvSpPr>
          <p:cNvPr id="3" name="Rectangle 2">
            <a:extLst>
              <a:ext uri="{FF2B5EF4-FFF2-40B4-BE49-F238E27FC236}">
                <a16:creationId xmlns:a16="http://schemas.microsoft.com/office/drawing/2014/main" id="{4A13A7FF-8873-45EC-A43A-FB579ED00D9D}"/>
              </a:ext>
            </a:extLst>
          </p:cNvPr>
          <p:cNvSpPr/>
          <p:nvPr/>
        </p:nvSpPr>
        <p:spPr>
          <a:xfrm>
            <a:off x="2499065" y="458646"/>
            <a:ext cx="4572000" cy="523220"/>
          </a:xfrm>
          <a:prstGeom prst="rect">
            <a:avLst/>
          </a:prstGeom>
        </p:spPr>
        <p:txBody>
          <a:bodyPr>
            <a:spAutoFit/>
          </a:bodyPr>
          <a:lstStyle/>
          <a:p>
            <a:r>
              <a:rPr lang="en-CA" sz="2800" dirty="0">
                <a:solidFill>
                  <a:schemeClr val="tx1"/>
                </a:solidFill>
                <a:latin typeface="Merriweather" panose="020B0604020202020204" charset="0"/>
              </a:rPr>
              <a:t>Technical Appendix</a:t>
            </a:r>
            <a:endParaRPr lang="en-CA" sz="1200" dirty="0">
              <a:solidFill>
                <a:schemeClr val="tx1"/>
              </a:solidFill>
            </a:endParaRPr>
          </a:p>
        </p:txBody>
      </p:sp>
      <p:graphicFrame>
        <p:nvGraphicFramePr>
          <p:cNvPr id="5" name="Object 4">
            <a:extLst>
              <a:ext uri="{FF2B5EF4-FFF2-40B4-BE49-F238E27FC236}">
                <a16:creationId xmlns:a16="http://schemas.microsoft.com/office/drawing/2014/main" id="{B1DD6372-665D-42A0-B443-1073C3D6B7CA}"/>
              </a:ext>
            </a:extLst>
          </p:cNvPr>
          <p:cNvGraphicFramePr>
            <a:graphicFrameLocks noChangeAspect="1"/>
          </p:cNvGraphicFramePr>
          <p:nvPr>
            <p:extLst>
              <p:ext uri="{D42A27DB-BD31-4B8C-83A1-F6EECF244321}">
                <p14:modId xmlns:p14="http://schemas.microsoft.com/office/powerpoint/2010/main" val="3587065870"/>
              </p:ext>
            </p:extLst>
          </p:nvPr>
        </p:nvGraphicFramePr>
        <p:xfrm>
          <a:off x="1549152" y="1482571"/>
          <a:ext cx="1389357" cy="1302243"/>
        </p:xfrm>
        <a:graphic>
          <a:graphicData uri="http://schemas.openxmlformats.org/presentationml/2006/ole">
            <mc:AlternateContent xmlns:mc="http://schemas.openxmlformats.org/markup-compatibility/2006">
              <mc:Choice xmlns:v="urn:schemas-microsoft-com:vml" Requires="v">
                <p:oleObj spid="_x0000_s1032" name="Document" showAsIcon="1" r:id="rId6" imgW="914649" imgH="792535" progId="Word.Document.12">
                  <p:embed/>
                </p:oleObj>
              </mc:Choice>
              <mc:Fallback>
                <p:oleObj name="Document" showAsIcon="1" r:id="rId6" imgW="914649" imgH="792535" progId="Word.Document.12">
                  <p:embed/>
                  <p:pic>
                    <p:nvPicPr>
                      <p:cNvPr id="0" name=""/>
                      <p:cNvPicPr/>
                      <p:nvPr/>
                    </p:nvPicPr>
                    <p:blipFill>
                      <a:blip r:embed="rId7"/>
                      <a:stretch>
                        <a:fillRect/>
                      </a:stretch>
                    </p:blipFill>
                    <p:spPr>
                      <a:xfrm>
                        <a:off x="1549152" y="1482571"/>
                        <a:ext cx="1389357" cy="1302243"/>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249FCD6D-2A51-49C1-BDF7-94743A1E34C6}"/>
              </a:ext>
            </a:extLst>
          </p:cNvPr>
          <p:cNvSpPr txBox="1"/>
          <p:nvPr/>
        </p:nvSpPr>
        <p:spPr>
          <a:xfrm>
            <a:off x="3302493" y="1349406"/>
            <a:ext cx="5091004" cy="1323439"/>
          </a:xfrm>
          <a:prstGeom prst="rect">
            <a:avLst/>
          </a:prstGeom>
          <a:noFill/>
        </p:spPr>
        <p:txBody>
          <a:bodyPr wrap="square" rtlCol="0">
            <a:spAutoFit/>
          </a:bodyPr>
          <a:lstStyle/>
          <a:p>
            <a:pPr marL="285750" indent="-285750">
              <a:buFont typeface="Arial" panose="020B0604020202020204" pitchFamily="34" charset="0"/>
              <a:buChar char="•"/>
            </a:pPr>
            <a:r>
              <a:rPr lang="en-CA" sz="1600" dirty="0">
                <a:latin typeface="Merriweather" panose="020B0604020202020204" charset="0"/>
              </a:rPr>
              <a:t>Python Libraries Used </a:t>
            </a:r>
          </a:p>
          <a:p>
            <a:pPr marL="285750" indent="-285750">
              <a:buFont typeface="Arial" panose="020B0604020202020204" pitchFamily="34" charset="0"/>
              <a:buChar char="•"/>
            </a:pPr>
            <a:r>
              <a:rPr lang="en-CA" sz="1600" dirty="0">
                <a:latin typeface="Merriweather" panose="020B0604020202020204" charset="0"/>
              </a:rPr>
              <a:t>Data Cleaning</a:t>
            </a:r>
          </a:p>
          <a:p>
            <a:pPr marL="285750" indent="-285750">
              <a:buFont typeface="Arial" panose="020B0604020202020204" pitchFamily="34" charset="0"/>
              <a:buChar char="•"/>
            </a:pPr>
            <a:r>
              <a:rPr lang="en-CA" sz="1600" dirty="0">
                <a:latin typeface="Merriweather" panose="020B0604020202020204" charset="0"/>
              </a:rPr>
              <a:t>Data Transformation</a:t>
            </a:r>
          </a:p>
          <a:p>
            <a:pPr marL="285750" indent="-285750">
              <a:buFont typeface="Arial" panose="020B0604020202020204" pitchFamily="34" charset="0"/>
              <a:buChar char="•"/>
            </a:pPr>
            <a:r>
              <a:rPr lang="en-CA" sz="1600" dirty="0">
                <a:latin typeface="Merriweather" panose="020B0604020202020204" charset="0"/>
              </a:rPr>
              <a:t>Algorithm Used</a:t>
            </a:r>
          </a:p>
          <a:p>
            <a:pPr marL="285750" indent="-285750">
              <a:buFont typeface="Arial" panose="020B0604020202020204" pitchFamily="34" charset="0"/>
              <a:buChar char="•"/>
            </a:pPr>
            <a:r>
              <a:rPr lang="en-CA" sz="1600" dirty="0">
                <a:latin typeface="Merriweather" panose="020B0604020202020204" charset="0"/>
              </a:rPr>
              <a:t>NLTK</a:t>
            </a:r>
          </a:p>
        </p:txBody>
      </p:sp>
      <p:pic>
        <p:nvPicPr>
          <p:cNvPr id="8" name="Recorded Sound">
            <a:hlinkClick r:id="" action="ppaction://media"/>
            <a:extLst>
              <a:ext uri="{FF2B5EF4-FFF2-40B4-BE49-F238E27FC236}">
                <a16:creationId xmlns:a16="http://schemas.microsoft.com/office/drawing/2014/main" id="{939E53C2-4C5B-47F3-BB32-F1EE7E854DD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7692162" y="395513"/>
            <a:ext cx="487363" cy="487363"/>
          </a:xfrm>
          <a:prstGeom prst="rect">
            <a:avLst/>
          </a:prstGeom>
        </p:spPr>
      </p:pic>
    </p:spTree>
    <p:extLst>
      <p:ext uri="{BB962C8B-B14F-4D97-AF65-F5344CB8AC3E}">
        <p14:creationId xmlns:p14="http://schemas.microsoft.com/office/powerpoint/2010/main" val="1692803759"/>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6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872161" y="942813"/>
            <a:ext cx="5399628" cy="900900"/>
          </a:xfrm>
          <a:prstGeom prst="rect">
            <a:avLst/>
          </a:prstGeom>
        </p:spPr>
        <p:txBody>
          <a:bodyPr spcFirstLastPara="1" wrap="square" lIns="91425" tIns="91425" rIns="91425" bIns="91425" anchor="b" anchorCtr="0">
            <a:noAutofit/>
          </a:bodyPr>
          <a:lstStyle/>
          <a:p>
            <a:pPr lvl="0"/>
            <a:r>
              <a:rPr lang="en" sz="4000" b="1" dirty="0">
                <a:latin typeface="Merriweather" panose="020B0604020202020204" charset="0"/>
              </a:rPr>
              <a:t>Thanks!</a:t>
            </a:r>
            <a:endParaRPr sz="4000" b="1" dirty="0">
              <a:latin typeface="Merriweather" panose="020B0604020202020204" charset="0"/>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4" name="Google Shape;2122;p36">
            <a:extLst>
              <a:ext uri="{FF2B5EF4-FFF2-40B4-BE49-F238E27FC236}">
                <a16:creationId xmlns:a16="http://schemas.microsoft.com/office/drawing/2014/main" id="{84216598-B477-47F9-A72A-6BD99C6A1241}"/>
              </a:ext>
            </a:extLst>
          </p:cNvPr>
          <p:cNvSpPr txBox="1">
            <a:spLocks/>
          </p:cNvSpPr>
          <p:nvPr/>
        </p:nvSpPr>
        <p:spPr>
          <a:xfrm>
            <a:off x="1776210" y="1672545"/>
            <a:ext cx="57135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1pPr>
            <a:lvl2pPr marL="914400" marR="0" lvl="1"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2pPr>
            <a:lvl3pPr marL="1371600" marR="0" lvl="2"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3pPr>
            <a:lvl4pPr marL="1828800" marR="0" lvl="3"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4pPr>
            <a:lvl5pPr marL="2286000" marR="0" lvl="4"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5pPr>
            <a:lvl6pPr marL="2743200" marR="0" lvl="5"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6pPr>
            <a:lvl7pPr marL="3200400" marR="0" lvl="6"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7pPr>
            <a:lvl8pPr marL="3657600" marR="0" lvl="7"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8pPr>
            <a:lvl9pPr marL="4114800" marR="0" lvl="8"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9pPr>
          </a:lstStyle>
          <a:p>
            <a:pPr marL="0" indent="0" algn="ctr">
              <a:buFont typeface="Merriweather"/>
              <a:buNone/>
            </a:pPr>
            <a:r>
              <a:rPr lang="en-CA" sz="2800" dirty="0">
                <a:solidFill>
                  <a:schemeClr val="bg1"/>
                </a:solidFill>
              </a:rPr>
              <a:t>Any questions?</a:t>
            </a:r>
          </a:p>
        </p:txBody>
      </p:sp>
      <p:sp>
        <p:nvSpPr>
          <p:cNvPr id="5" name="Google Shape;2123;p36">
            <a:extLst>
              <a:ext uri="{FF2B5EF4-FFF2-40B4-BE49-F238E27FC236}">
                <a16:creationId xmlns:a16="http://schemas.microsoft.com/office/drawing/2014/main" id="{402CCF55-CCA6-487A-8B87-F7902D913AEE}"/>
              </a:ext>
            </a:extLst>
          </p:cNvPr>
          <p:cNvSpPr txBox="1">
            <a:spLocks/>
          </p:cNvSpPr>
          <p:nvPr/>
        </p:nvSpPr>
        <p:spPr>
          <a:xfrm>
            <a:off x="1776210" y="2398888"/>
            <a:ext cx="5713500" cy="90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1pPr>
            <a:lvl2pPr marL="914400" marR="0" lvl="1"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2pPr>
            <a:lvl3pPr marL="1371600" marR="0" lvl="2" indent="-381000" algn="l" rtl="0">
              <a:lnSpc>
                <a:spcPct val="100000"/>
              </a:lnSpc>
              <a:spcBef>
                <a:spcPts val="0"/>
              </a:spcBef>
              <a:spcAft>
                <a:spcPts val="0"/>
              </a:spcAft>
              <a:buClr>
                <a:schemeClr val="accent1"/>
              </a:buClr>
              <a:buSzPts val="2400"/>
              <a:buFont typeface="Merriweather"/>
              <a:buChar char="■"/>
              <a:defRPr sz="2400" b="0" i="0" u="none" strike="noStrike" cap="none">
                <a:solidFill>
                  <a:schemeClr val="dk1"/>
                </a:solidFill>
                <a:latin typeface="Merriweather"/>
                <a:ea typeface="Merriweather"/>
                <a:cs typeface="Merriweather"/>
                <a:sym typeface="Merriweather"/>
              </a:defRPr>
            </a:lvl3pPr>
            <a:lvl4pPr marL="1828800" marR="0" lvl="3"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4pPr>
            <a:lvl5pPr marL="2286000" marR="0" lvl="4"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5pPr>
            <a:lvl6pPr marL="2743200" marR="0" lvl="5"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6pPr>
            <a:lvl7pPr marL="3200400" marR="0" lvl="6"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7pPr>
            <a:lvl8pPr marL="3657600" marR="0" lvl="7"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8pPr>
            <a:lvl9pPr marL="4114800" marR="0" lvl="8" indent="-381000" algn="l" rtl="0">
              <a:lnSpc>
                <a:spcPct val="100000"/>
              </a:lnSpc>
              <a:spcBef>
                <a:spcPts val="0"/>
              </a:spcBef>
              <a:spcAft>
                <a:spcPts val="0"/>
              </a:spcAft>
              <a:buClr>
                <a:schemeClr val="dk1"/>
              </a:buClr>
              <a:buSzPts val="2400"/>
              <a:buFont typeface="Merriweather"/>
              <a:buChar char="■"/>
              <a:defRPr sz="2400" b="0" i="0" u="none" strike="noStrike" cap="none">
                <a:solidFill>
                  <a:schemeClr val="dk1"/>
                </a:solidFill>
                <a:latin typeface="Merriweather"/>
                <a:ea typeface="Merriweather"/>
                <a:cs typeface="Merriweather"/>
                <a:sym typeface="Merriweather"/>
              </a:defRPr>
            </a:lvl9pPr>
          </a:lstStyle>
          <a:p>
            <a:pPr marL="0" indent="0" algn="ctr">
              <a:buFont typeface="Merriweather"/>
              <a:buNone/>
            </a:pPr>
            <a:r>
              <a:rPr lang="en-US" sz="1800" dirty="0">
                <a:solidFill>
                  <a:schemeClr val="bg1"/>
                </a:solidFill>
              </a:rPr>
              <a:t>You can find us at:</a:t>
            </a:r>
          </a:p>
          <a:p>
            <a:pPr marL="0" indent="0" algn="ctr">
              <a:buFont typeface="Merriweather"/>
              <a:buNone/>
            </a:pPr>
            <a:r>
              <a:rPr lang="en-US" sz="1800" dirty="0">
                <a:solidFill>
                  <a:schemeClr val="bg1"/>
                </a:solidFill>
              </a:rPr>
              <a:t>rra@gmail.com</a:t>
            </a:r>
          </a:p>
        </p:txBody>
      </p:sp>
      <p:pic>
        <p:nvPicPr>
          <p:cNvPr id="2" name="slide36">
            <a:hlinkClick r:id="" action="ppaction://media"/>
            <a:extLst>
              <a:ext uri="{FF2B5EF4-FFF2-40B4-BE49-F238E27FC236}">
                <a16:creationId xmlns:a16="http://schemas.microsoft.com/office/drawing/2014/main" id="{FBC69EB4-AC00-4046-BE1B-7ED5088F20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2061" y="160800"/>
            <a:ext cx="487363" cy="487363"/>
          </a:xfrm>
          <a:prstGeom prst="rect">
            <a:avLst/>
          </a:prstGeom>
        </p:spPr>
      </p:pic>
    </p:spTree>
    <p:extLst>
      <p:ext uri="{BB962C8B-B14F-4D97-AF65-F5344CB8AC3E}">
        <p14:creationId xmlns:p14="http://schemas.microsoft.com/office/powerpoint/2010/main" val="236686323"/>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D342A894-1F25-40DF-BDF2-E1F774FE55DD}"/>
              </a:ext>
            </a:extLst>
          </p:cNvPr>
          <p:cNvSpPr/>
          <p:nvPr/>
        </p:nvSpPr>
        <p:spPr>
          <a:xfrm flipH="1" flipV="1">
            <a:off x="43801" y="1883924"/>
            <a:ext cx="195205" cy="228599"/>
          </a:xfrm>
          <a:prstGeom prst="rtTriangle">
            <a:avLst/>
          </a:prstGeom>
          <a:solidFill>
            <a:schemeClr val="accent2">
              <a:lumMod val="75000"/>
            </a:schemeClr>
          </a:solidFill>
          <a:ln w="508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 name="Rectangle 2">
            <a:extLst>
              <a:ext uri="{FF2B5EF4-FFF2-40B4-BE49-F238E27FC236}">
                <a16:creationId xmlns:a16="http://schemas.microsoft.com/office/drawing/2014/main" id="{35676C20-4CA7-4B55-B846-C0251D709E8A}"/>
              </a:ext>
            </a:extLst>
          </p:cNvPr>
          <p:cNvSpPr/>
          <p:nvPr/>
        </p:nvSpPr>
        <p:spPr>
          <a:xfrm>
            <a:off x="239006" y="1897781"/>
            <a:ext cx="1703264" cy="2039794"/>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7160" tIns="342900" rIns="137160" bIns="68580" rtlCol="0" anchor="t"/>
          <a:lstStyle/>
          <a:p>
            <a:pPr marL="228600" indent="-228600" algn="just">
              <a:spcBef>
                <a:spcPts val="1350"/>
              </a:spcBef>
              <a:buFont typeface="Arial" panose="020B0604020202020204" pitchFamily="34" charset="0"/>
              <a:buChar char="•"/>
            </a:pPr>
            <a:r>
              <a:rPr lang="en-CA" dirty="0">
                <a:solidFill>
                  <a:schemeClr val="tx1"/>
                </a:solidFill>
                <a:latin typeface="Merriweather" panose="020B0604020202020204" charset="0"/>
              </a:rPr>
              <a:t>Visual presentation including audio.</a:t>
            </a:r>
          </a:p>
          <a:p>
            <a:pPr marL="228600" indent="-228600" algn="just">
              <a:spcBef>
                <a:spcPts val="1350"/>
              </a:spcBef>
              <a:buFont typeface="Arial" panose="020B0604020202020204" pitchFamily="34" charset="0"/>
              <a:buChar char="•"/>
            </a:pPr>
            <a:r>
              <a:rPr lang="en-CA" dirty="0" err="1">
                <a:solidFill>
                  <a:schemeClr val="tx1"/>
                </a:solidFill>
                <a:latin typeface="Merriweather" panose="020B0604020202020204" charset="0"/>
              </a:rPr>
              <a:t>Youtube</a:t>
            </a:r>
            <a:r>
              <a:rPr lang="en-CA" dirty="0">
                <a:solidFill>
                  <a:schemeClr val="tx1"/>
                </a:solidFill>
                <a:latin typeface="Merriweather" panose="020B0604020202020204" charset="0"/>
              </a:rPr>
              <a:t> video</a:t>
            </a:r>
          </a:p>
          <a:p>
            <a:pPr algn="just">
              <a:spcBef>
                <a:spcPts val="1350"/>
              </a:spcBef>
            </a:pPr>
            <a:endParaRPr lang="en-US" dirty="0">
              <a:solidFill>
                <a:schemeClr val="tx1">
                  <a:lumMod val="50000"/>
                  <a:lumOff val="50000"/>
                </a:schemeClr>
              </a:solidFill>
            </a:endParaRPr>
          </a:p>
        </p:txBody>
      </p:sp>
      <p:sp>
        <p:nvSpPr>
          <p:cNvPr id="29" name="Right Triangle 28">
            <a:extLst>
              <a:ext uri="{FF2B5EF4-FFF2-40B4-BE49-F238E27FC236}">
                <a16:creationId xmlns:a16="http://schemas.microsoft.com/office/drawing/2014/main" id="{C640C053-F840-4074-B3E1-D51E223C88FD}"/>
              </a:ext>
            </a:extLst>
          </p:cNvPr>
          <p:cNvSpPr/>
          <p:nvPr/>
        </p:nvSpPr>
        <p:spPr>
          <a:xfrm flipH="1" flipV="1">
            <a:off x="2351839" y="1902344"/>
            <a:ext cx="195205" cy="228599"/>
          </a:xfrm>
          <a:prstGeom prst="rtTriangle">
            <a:avLst/>
          </a:prstGeom>
          <a:solidFill>
            <a:schemeClr val="accent2">
              <a:lumMod val="75000"/>
            </a:schemeClr>
          </a:solidFill>
          <a:ln w="508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0" name="Rectangle 29">
            <a:extLst>
              <a:ext uri="{FF2B5EF4-FFF2-40B4-BE49-F238E27FC236}">
                <a16:creationId xmlns:a16="http://schemas.microsoft.com/office/drawing/2014/main" id="{C483BF1E-DF49-4CA1-8E48-38150B6D3B2A}"/>
              </a:ext>
            </a:extLst>
          </p:cNvPr>
          <p:cNvSpPr/>
          <p:nvPr/>
        </p:nvSpPr>
        <p:spPr>
          <a:xfrm>
            <a:off x="2547045" y="1902345"/>
            <a:ext cx="1703264" cy="201681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7160" tIns="342900" rIns="137160" bIns="68580" rtlCol="0" anchor="t"/>
          <a:lstStyle/>
          <a:p>
            <a:pPr marL="171450" indent="-171450" algn="just">
              <a:spcBef>
                <a:spcPts val="1350"/>
              </a:spcBef>
              <a:buFont typeface="Arial" panose="020B0604020202020204" pitchFamily="34" charset="0"/>
              <a:buChar char="•"/>
            </a:pPr>
            <a:r>
              <a:rPr lang="en-CA" dirty="0">
                <a:solidFill>
                  <a:schemeClr val="tx1"/>
                </a:solidFill>
                <a:latin typeface="Merriweather" panose="020B0604020202020204" charset="0"/>
              </a:rPr>
              <a:t>Python file(.</a:t>
            </a:r>
            <a:r>
              <a:rPr lang="en-CA" dirty="0" err="1">
                <a:solidFill>
                  <a:schemeClr val="tx1"/>
                </a:solidFill>
                <a:latin typeface="Merriweather" panose="020B0604020202020204" charset="0"/>
              </a:rPr>
              <a:t>ipynb</a:t>
            </a:r>
            <a:r>
              <a:rPr lang="en-CA" dirty="0">
                <a:solidFill>
                  <a:schemeClr val="tx1"/>
                </a:solidFill>
                <a:latin typeface="Merriweather" panose="020B0604020202020204" charset="0"/>
              </a:rPr>
              <a:t> format)</a:t>
            </a:r>
          </a:p>
          <a:p>
            <a:pPr algn="just">
              <a:spcBef>
                <a:spcPts val="1350"/>
              </a:spcBef>
            </a:pPr>
            <a:endParaRPr lang="en-US" dirty="0">
              <a:solidFill>
                <a:schemeClr val="tx1"/>
              </a:solidFill>
            </a:endParaRPr>
          </a:p>
        </p:txBody>
      </p:sp>
      <p:sp>
        <p:nvSpPr>
          <p:cNvPr id="31" name="Right Triangle 30">
            <a:extLst>
              <a:ext uri="{FF2B5EF4-FFF2-40B4-BE49-F238E27FC236}">
                <a16:creationId xmlns:a16="http://schemas.microsoft.com/office/drawing/2014/main" id="{54EA51A6-F98B-4B74-967C-389319AC896F}"/>
              </a:ext>
            </a:extLst>
          </p:cNvPr>
          <p:cNvSpPr/>
          <p:nvPr/>
        </p:nvSpPr>
        <p:spPr>
          <a:xfrm flipH="1" flipV="1">
            <a:off x="2584288" y="1466403"/>
            <a:ext cx="1381491" cy="123999"/>
          </a:xfrm>
          <a:prstGeom prst="rtTriangle">
            <a:avLst/>
          </a:prstGeom>
          <a:solidFill>
            <a:schemeClr val="tx1">
              <a:lumMod val="60000"/>
              <a:lumOff val="40000"/>
            </a:schemeClr>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342900" rIns="137160" bIns="68580" numCol="1" spcCol="0" rtlCol="0" fromWordArt="0" anchor="t" anchorCtr="0" forceAA="0" compatLnSpc="1">
            <a:prstTxWarp prst="textNoShape">
              <a:avLst/>
            </a:prstTxWarp>
            <a:noAutofit/>
          </a:bodyPr>
          <a:lstStyle/>
          <a:p>
            <a:pPr algn="just">
              <a:spcBef>
                <a:spcPts val="1350"/>
              </a:spcBef>
            </a:pPr>
            <a:endParaRPr lang="en-US" sz="1000">
              <a:solidFill>
                <a:schemeClr val="tx1">
                  <a:lumMod val="50000"/>
                  <a:lumOff val="50000"/>
                </a:schemeClr>
              </a:solidFill>
            </a:endParaRPr>
          </a:p>
        </p:txBody>
      </p:sp>
      <p:sp>
        <p:nvSpPr>
          <p:cNvPr id="32" name="Arrow: Pentagon 31">
            <a:extLst>
              <a:ext uri="{FF2B5EF4-FFF2-40B4-BE49-F238E27FC236}">
                <a16:creationId xmlns:a16="http://schemas.microsoft.com/office/drawing/2014/main" id="{0ADFA0E7-2A31-41C8-B787-89BBAE5235BE}"/>
              </a:ext>
            </a:extLst>
          </p:cNvPr>
          <p:cNvSpPr/>
          <p:nvPr/>
        </p:nvSpPr>
        <p:spPr>
          <a:xfrm>
            <a:off x="2351840" y="1224345"/>
            <a:ext cx="2231823" cy="691856"/>
          </a:xfrm>
          <a:prstGeom prst="homePlate">
            <a:avLst/>
          </a:prstGeom>
          <a:solidFill>
            <a:schemeClr val="tx1">
              <a:lumMod val="75000"/>
            </a:schemeClr>
          </a:solidFill>
          <a:ln w="50800" cap="rnd" cmpd="sng">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lIns="617220" rtlCol="0" anchor="ctr"/>
          <a:lstStyle/>
          <a:p>
            <a:pPr lvl="0"/>
            <a:r>
              <a:rPr lang="en-CA" sz="1600" b="1" dirty="0">
                <a:latin typeface="Merriweather" panose="020B0604020202020204" charset="0"/>
              </a:rPr>
              <a:t>Project Code</a:t>
            </a:r>
          </a:p>
        </p:txBody>
      </p:sp>
      <p:sp>
        <p:nvSpPr>
          <p:cNvPr id="37" name="Right Triangle 36">
            <a:extLst>
              <a:ext uri="{FF2B5EF4-FFF2-40B4-BE49-F238E27FC236}">
                <a16:creationId xmlns:a16="http://schemas.microsoft.com/office/drawing/2014/main" id="{B922CE1F-3B7B-4049-AAFC-590D6F2DCD90}"/>
              </a:ext>
            </a:extLst>
          </p:cNvPr>
          <p:cNvSpPr/>
          <p:nvPr/>
        </p:nvSpPr>
        <p:spPr>
          <a:xfrm flipH="1" flipV="1">
            <a:off x="4627778" y="1900722"/>
            <a:ext cx="195205" cy="228599"/>
          </a:xfrm>
          <a:prstGeom prst="rtTriangle">
            <a:avLst/>
          </a:prstGeom>
          <a:solidFill>
            <a:schemeClr val="accent2">
              <a:lumMod val="75000"/>
            </a:schemeClr>
          </a:solidFill>
          <a:ln w="508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Rectangle 37">
            <a:extLst>
              <a:ext uri="{FF2B5EF4-FFF2-40B4-BE49-F238E27FC236}">
                <a16:creationId xmlns:a16="http://schemas.microsoft.com/office/drawing/2014/main" id="{7BE3B8C5-72EF-4C5D-B397-905E76279C4C}"/>
              </a:ext>
            </a:extLst>
          </p:cNvPr>
          <p:cNvSpPr/>
          <p:nvPr/>
        </p:nvSpPr>
        <p:spPr>
          <a:xfrm>
            <a:off x="4822984" y="1900723"/>
            <a:ext cx="1703264" cy="2020054"/>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7160" tIns="342900" rIns="137160" bIns="68580" rtlCol="0" anchor="t"/>
          <a:lstStyle/>
          <a:p>
            <a:pPr marL="171450" lvl="0" indent="-171450">
              <a:buFont typeface="Arial" panose="020B0604020202020204" pitchFamily="34" charset="0"/>
              <a:buChar char="•"/>
            </a:pPr>
            <a:r>
              <a:rPr lang="en-CA" dirty="0">
                <a:solidFill>
                  <a:schemeClr val="tx1"/>
                </a:solidFill>
                <a:latin typeface="Merriweather" panose="020B0604020202020204" charset="0"/>
              </a:rPr>
              <a:t>Django set-up file(.txt format)</a:t>
            </a:r>
          </a:p>
          <a:p>
            <a:pPr marL="171450" lvl="0" indent="-171450">
              <a:buFont typeface="Arial" panose="020B0604020202020204" pitchFamily="34" charset="0"/>
              <a:buChar char="•"/>
            </a:pPr>
            <a:endParaRPr lang="en-CA" dirty="0">
              <a:solidFill>
                <a:schemeClr val="tx1"/>
              </a:solidFill>
              <a:latin typeface="Merriweather" panose="020B0604020202020204" charset="0"/>
            </a:endParaRPr>
          </a:p>
          <a:p>
            <a:pPr marL="171450" lvl="0" indent="-171450">
              <a:buFont typeface="Arial" panose="020B0604020202020204" pitchFamily="34" charset="0"/>
              <a:buChar char="•"/>
            </a:pPr>
            <a:r>
              <a:rPr lang="en-CA" dirty="0">
                <a:solidFill>
                  <a:schemeClr val="tx1"/>
                </a:solidFill>
                <a:latin typeface="Merriweather" panose="020B0604020202020204" charset="0"/>
              </a:rPr>
              <a:t>Django code folder</a:t>
            </a:r>
          </a:p>
          <a:p>
            <a:pPr algn="just">
              <a:spcBef>
                <a:spcPts val="1350"/>
              </a:spcBef>
            </a:pPr>
            <a:endParaRPr lang="en-US" dirty="0">
              <a:solidFill>
                <a:schemeClr val="tx1"/>
              </a:solidFill>
            </a:endParaRPr>
          </a:p>
        </p:txBody>
      </p:sp>
      <p:sp>
        <p:nvSpPr>
          <p:cNvPr id="44" name="Arrow: Pentagon 43">
            <a:extLst>
              <a:ext uri="{FF2B5EF4-FFF2-40B4-BE49-F238E27FC236}">
                <a16:creationId xmlns:a16="http://schemas.microsoft.com/office/drawing/2014/main" id="{B70D2F7D-48CA-491B-ABE1-545B2F2DC42C}"/>
              </a:ext>
            </a:extLst>
          </p:cNvPr>
          <p:cNvSpPr/>
          <p:nvPr/>
        </p:nvSpPr>
        <p:spPr>
          <a:xfrm>
            <a:off x="4627779" y="1222723"/>
            <a:ext cx="2231823" cy="691856"/>
          </a:xfrm>
          <a:prstGeom prst="homePlate">
            <a:avLst/>
          </a:prstGeom>
          <a:solidFill>
            <a:schemeClr val="accent4">
              <a:lumMod val="50000"/>
            </a:schemeClr>
          </a:solidFill>
          <a:ln w="50800" cap="rnd" cmpd="sng">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lIns="617220" rtlCol="0" anchor="ctr"/>
          <a:lstStyle/>
          <a:p>
            <a:pPr lvl="0"/>
            <a:r>
              <a:rPr lang="en-CA" sz="1600" b="1" dirty="0">
                <a:latin typeface="Merriweather" panose="020B0604020202020204" charset="0"/>
              </a:rPr>
              <a:t>Application</a:t>
            </a:r>
          </a:p>
        </p:txBody>
      </p:sp>
      <p:sp>
        <p:nvSpPr>
          <p:cNvPr id="45" name="Right Triangle 44">
            <a:extLst>
              <a:ext uri="{FF2B5EF4-FFF2-40B4-BE49-F238E27FC236}">
                <a16:creationId xmlns:a16="http://schemas.microsoft.com/office/drawing/2014/main" id="{83458D49-D8FC-4EA8-9220-44728768A84B}"/>
              </a:ext>
            </a:extLst>
          </p:cNvPr>
          <p:cNvSpPr/>
          <p:nvPr/>
        </p:nvSpPr>
        <p:spPr>
          <a:xfrm flipH="1" flipV="1">
            <a:off x="6879392" y="1900722"/>
            <a:ext cx="195205" cy="228599"/>
          </a:xfrm>
          <a:prstGeom prst="rtTriangle">
            <a:avLst/>
          </a:prstGeom>
          <a:solidFill>
            <a:schemeClr val="accent2">
              <a:lumMod val="75000"/>
            </a:schemeClr>
          </a:solidFill>
          <a:ln w="5080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6" name="Rectangle 45">
            <a:extLst>
              <a:ext uri="{FF2B5EF4-FFF2-40B4-BE49-F238E27FC236}">
                <a16:creationId xmlns:a16="http://schemas.microsoft.com/office/drawing/2014/main" id="{1EADCEAF-7CEB-462B-A0C8-D6046B53E85F}"/>
              </a:ext>
            </a:extLst>
          </p:cNvPr>
          <p:cNvSpPr/>
          <p:nvPr/>
        </p:nvSpPr>
        <p:spPr>
          <a:xfrm>
            <a:off x="7074598" y="1900723"/>
            <a:ext cx="1703264" cy="2018432"/>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7160" tIns="342900" rIns="137160" bIns="68580" rtlCol="0" anchor="t"/>
          <a:lstStyle/>
          <a:p>
            <a:pPr marL="171450" indent="-171450">
              <a:buFont typeface="Arial" panose="020B0604020202020204" pitchFamily="34" charset="0"/>
              <a:buChar char="•"/>
            </a:pPr>
            <a:r>
              <a:rPr lang="en-US" dirty="0">
                <a:solidFill>
                  <a:schemeClr val="tx1"/>
                </a:solidFill>
                <a:latin typeface="Merriweather" panose="020B0604020202020204" charset="0"/>
              </a:rPr>
              <a:t>Work diagrams, outputs, and technical details(word file).</a:t>
            </a:r>
            <a:endParaRPr lang="en-CA" dirty="0">
              <a:solidFill>
                <a:schemeClr val="tx1"/>
              </a:solidFill>
              <a:latin typeface="Merriweather" panose="020B0604020202020204" charset="0"/>
            </a:endParaRPr>
          </a:p>
          <a:p>
            <a:pPr marL="171450" lvl="0" indent="-171450">
              <a:buFont typeface="Arial" panose="020B0604020202020204" pitchFamily="34" charset="0"/>
              <a:buChar char="•"/>
            </a:pPr>
            <a:endParaRPr lang="en-CA" dirty="0">
              <a:solidFill>
                <a:schemeClr val="tx1"/>
              </a:solidFill>
              <a:latin typeface="Merriweather" panose="020B0604020202020204" charset="0"/>
            </a:endParaRPr>
          </a:p>
        </p:txBody>
      </p:sp>
      <p:sp>
        <p:nvSpPr>
          <p:cNvPr id="48" name="Arrow: Pentagon 47">
            <a:extLst>
              <a:ext uri="{FF2B5EF4-FFF2-40B4-BE49-F238E27FC236}">
                <a16:creationId xmlns:a16="http://schemas.microsoft.com/office/drawing/2014/main" id="{AE85DE71-EDE2-4E00-9E36-DCDD0FBEB1D9}"/>
              </a:ext>
            </a:extLst>
          </p:cNvPr>
          <p:cNvSpPr/>
          <p:nvPr/>
        </p:nvSpPr>
        <p:spPr>
          <a:xfrm>
            <a:off x="6879393" y="1222723"/>
            <a:ext cx="2231823" cy="691856"/>
          </a:xfrm>
          <a:prstGeom prst="homePlate">
            <a:avLst/>
          </a:prstGeom>
          <a:solidFill>
            <a:schemeClr val="accent3">
              <a:lumMod val="75000"/>
            </a:schemeClr>
          </a:solidFill>
          <a:ln w="50800" cap="rnd" cmpd="sng">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lIns="617220" rtlCol="0" anchor="ctr"/>
          <a:lstStyle/>
          <a:p>
            <a:pPr lvl="0"/>
            <a:r>
              <a:rPr lang="en-CA" sz="1600" b="1" dirty="0">
                <a:latin typeface="Merriweather" panose="020B0604020202020204" charset="0"/>
              </a:rPr>
              <a:t>Technical Appendix</a:t>
            </a:r>
          </a:p>
        </p:txBody>
      </p:sp>
      <p:sp>
        <p:nvSpPr>
          <p:cNvPr id="4" name="Arrow: Pentagon 3">
            <a:extLst>
              <a:ext uri="{FF2B5EF4-FFF2-40B4-BE49-F238E27FC236}">
                <a16:creationId xmlns:a16="http://schemas.microsoft.com/office/drawing/2014/main" id="{0EB70031-DD32-458A-82D9-326183F7A65B}"/>
              </a:ext>
            </a:extLst>
          </p:cNvPr>
          <p:cNvSpPr/>
          <p:nvPr/>
        </p:nvSpPr>
        <p:spPr>
          <a:xfrm>
            <a:off x="43802" y="1205925"/>
            <a:ext cx="2281149" cy="691856"/>
          </a:xfrm>
          <a:prstGeom prst="homePlate">
            <a:avLst/>
          </a:prstGeom>
          <a:solidFill>
            <a:schemeClr val="accent2">
              <a:lumMod val="75000"/>
            </a:schemeClr>
          </a:solidFill>
          <a:ln w="50800" cap="rnd" cmpd="sng">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lIns="617220" rtlCol="0" anchor="ctr"/>
          <a:lstStyle/>
          <a:p>
            <a:pPr lvl="0" algn="ctr"/>
            <a:r>
              <a:rPr lang="en-CA" sz="1600" b="1" dirty="0">
                <a:latin typeface="Merriweather" panose="020B0604020202020204" charset="0"/>
              </a:rPr>
              <a:t>PowerPoint Presentation</a:t>
            </a:r>
          </a:p>
        </p:txBody>
      </p:sp>
      <p:sp>
        <p:nvSpPr>
          <p:cNvPr id="8" name="Title 7">
            <a:extLst>
              <a:ext uri="{FF2B5EF4-FFF2-40B4-BE49-F238E27FC236}">
                <a16:creationId xmlns:a16="http://schemas.microsoft.com/office/drawing/2014/main" id="{13E613D6-0A90-4830-AFA5-16151AF4CC0A}"/>
              </a:ext>
            </a:extLst>
          </p:cNvPr>
          <p:cNvSpPr>
            <a:spLocks noGrp="1"/>
          </p:cNvSpPr>
          <p:nvPr>
            <p:ph type="title"/>
          </p:nvPr>
        </p:nvSpPr>
        <p:spPr>
          <a:xfrm>
            <a:off x="1137557" y="172716"/>
            <a:ext cx="6880500" cy="582900"/>
          </a:xfrm>
        </p:spPr>
        <p:txBody>
          <a:bodyPr/>
          <a:lstStyle/>
          <a:p>
            <a:r>
              <a:rPr lang="en-CA" sz="2800" dirty="0">
                <a:solidFill>
                  <a:schemeClr val="tx1"/>
                </a:solidFill>
                <a:latin typeface="Merriweather" panose="020B0604020202020204" charset="0"/>
              </a:rPr>
              <a:t>Deliverables</a:t>
            </a:r>
            <a:endParaRPr lang="en-CA" dirty="0">
              <a:solidFill>
                <a:schemeClr val="tx1"/>
              </a:solidFill>
            </a:endParaRPr>
          </a:p>
        </p:txBody>
      </p:sp>
      <p:pic>
        <p:nvPicPr>
          <p:cNvPr id="16" name="Recorded Sound">
            <a:hlinkClick r:id="" action="ppaction://media"/>
            <a:extLst>
              <a:ext uri="{FF2B5EF4-FFF2-40B4-BE49-F238E27FC236}">
                <a16:creationId xmlns:a16="http://schemas.microsoft.com/office/drawing/2014/main" id="{F778906F-3B46-47F2-9EFA-92ED98B667BB}"/>
              </a:ext>
            </a:extLst>
          </p:cNvPr>
          <p:cNvPicPr>
            <a:picLocks noChangeAspect="1"/>
          </p:cNvPicPr>
          <p:nvPr>
            <a:audioFile r:link="rId1"/>
            <p:extLst>
              <p:ext uri="{DAA4B4D4-6D71-4841-9C94-3DE7FCFB9230}">
                <p14:media xmlns:p14="http://schemas.microsoft.com/office/powerpoint/2010/main" r:embed="rId2">
                  <p14:trim end="51474.5396"/>
                </p14:media>
              </p:ext>
            </p:extLst>
          </p:nvPr>
        </p:nvPicPr>
        <p:blipFill>
          <a:blip r:embed="rId5"/>
          <a:stretch>
            <a:fillRect/>
          </a:stretch>
        </p:blipFill>
        <p:spPr>
          <a:xfrm>
            <a:off x="7926230" y="268253"/>
            <a:ext cx="487363" cy="487363"/>
          </a:xfrm>
          <a:prstGeom prst="rect">
            <a:avLst/>
          </a:prstGeom>
        </p:spPr>
      </p:pic>
    </p:spTree>
    <p:extLst>
      <p:ext uri="{BB962C8B-B14F-4D97-AF65-F5344CB8AC3E}">
        <p14:creationId xmlns:p14="http://schemas.microsoft.com/office/powerpoint/2010/main" val="1729094182"/>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1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a:xfrm>
            <a:off x="1103781" y="51624"/>
            <a:ext cx="6880500" cy="582900"/>
          </a:xfrm>
        </p:spPr>
        <p:txBody>
          <a:bodyPr/>
          <a:lstStyle/>
          <a:p>
            <a:r>
              <a:rPr lang="en-US" sz="2800" dirty="0">
                <a:solidFill>
                  <a:schemeClr val="tx1"/>
                </a:solidFill>
                <a:latin typeface="Merriweather" panose="020B0604020202020204" charset="0"/>
              </a:rPr>
              <a:t>Project</a:t>
            </a:r>
            <a:r>
              <a:rPr lang="en-US" sz="3200" dirty="0">
                <a:solidFill>
                  <a:schemeClr val="tx1"/>
                </a:solidFill>
                <a:latin typeface="Merriweather" panose="020B0604020202020204" charset="0"/>
              </a:rPr>
              <a:t> </a:t>
            </a:r>
            <a:r>
              <a:rPr lang="en-US" sz="2800" dirty="0">
                <a:solidFill>
                  <a:schemeClr val="tx1"/>
                </a:solidFill>
                <a:latin typeface="Merriweather" panose="020B0604020202020204" charset="0"/>
              </a:rPr>
              <a:t>Activities</a:t>
            </a:r>
            <a:endParaRPr lang="en-US" sz="3200" dirty="0">
              <a:solidFill>
                <a:schemeClr val="tx1"/>
              </a:solidFill>
              <a:latin typeface="Merriweather" panose="020B0604020202020204" charset="0"/>
            </a:endParaRPr>
          </a:p>
        </p:txBody>
      </p:sp>
      <p:sp>
        <p:nvSpPr>
          <p:cNvPr id="4" name="Shape">
            <a:extLst>
              <a:ext uri="{FF2B5EF4-FFF2-40B4-BE49-F238E27FC236}">
                <a16:creationId xmlns:a16="http://schemas.microsoft.com/office/drawing/2014/main" id="{8582587F-3436-433A-86DE-814A3C94478A}"/>
              </a:ext>
            </a:extLst>
          </p:cNvPr>
          <p:cNvSpPr/>
          <p:nvPr/>
        </p:nvSpPr>
        <p:spPr>
          <a:xfrm>
            <a:off x="3213067" y="587163"/>
            <a:ext cx="2512896" cy="2098790"/>
          </a:xfrm>
          <a:custGeom>
            <a:avLst/>
            <a:gdLst/>
            <a:ahLst/>
            <a:cxnLst>
              <a:cxn ang="0">
                <a:pos x="wd2" y="hd2"/>
              </a:cxn>
              <a:cxn ang="5400000">
                <a:pos x="wd2" y="hd2"/>
              </a:cxn>
              <a:cxn ang="10800000">
                <a:pos x="wd2" y="hd2"/>
              </a:cxn>
              <a:cxn ang="16200000">
                <a:pos x="wd2" y="hd2"/>
              </a:cxn>
            </a:cxnLst>
            <a:rect l="0" t="0" r="r" b="b"/>
            <a:pathLst>
              <a:path w="21600" h="21486" extrusionOk="0">
                <a:moveTo>
                  <a:pt x="12600" y="21486"/>
                </a:moveTo>
                <a:cubicBezTo>
                  <a:pt x="12178" y="21486"/>
                  <a:pt x="11773" y="21367"/>
                  <a:pt x="11406" y="21149"/>
                </a:cubicBezTo>
                <a:lnTo>
                  <a:pt x="3729" y="16373"/>
                </a:lnTo>
                <a:lnTo>
                  <a:pt x="386" y="16373"/>
                </a:lnTo>
                <a:cubicBezTo>
                  <a:pt x="294" y="16373"/>
                  <a:pt x="220" y="16334"/>
                  <a:pt x="165" y="16274"/>
                </a:cubicBezTo>
                <a:cubicBezTo>
                  <a:pt x="110" y="16215"/>
                  <a:pt x="73" y="16136"/>
                  <a:pt x="73" y="16036"/>
                </a:cubicBezTo>
                <a:lnTo>
                  <a:pt x="73" y="14293"/>
                </a:lnTo>
                <a:cubicBezTo>
                  <a:pt x="73" y="14154"/>
                  <a:pt x="110" y="14035"/>
                  <a:pt x="202" y="13956"/>
                </a:cubicBezTo>
                <a:cubicBezTo>
                  <a:pt x="790" y="13381"/>
                  <a:pt x="1561" y="12529"/>
                  <a:pt x="2516" y="11439"/>
                </a:cubicBezTo>
                <a:lnTo>
                  <a:pt x="3398" y="10448"/>
                </a:lnTo>
                <a:cubicBezTo>
                  <a:pt x="4463" y="9259"/>
                  <a:pt x="4684" y="8685"/>
                  <a:pt x="4684" y="8407"/>
                </a:cubicBezTo>
                <a:cubicBezTo>
                  <a:pt x="4684" y="8149"/>
                  <a:pt x="4592" y="7932"/>
                  <a:pt x="4408" y="7773"/>
                </a:cubicBezTo>
                <a:cubicBezTo>
                  <a:pt x="4225" y="7595"/>
                  <a:pt x="3986" y="7515"/>
                  <a:pt x="3692" y="7515"/>
                </a:cubicBezTo>
                <a:cubicBezTo>
                  <a:pt x="3398" y="7515"/>
                  <a:pt x="3159" y="7595"/>
                  <a:pt x="2976" y="7773"/>
                </a:cubicBezTo>
                <a:cubicBezTo>
                  <a:pt x="2792" y="7951"/>
                  <a:pt x="2718" y="8169"/>
                  <a:pt x="2718" y="8447"/>
                </a:cubicBezTo>
                <a:lnTo>
                  <a:pt x="2718" y="8823"/>
                </a:lnTo>
                <a:cubicBezTo>
                  <a:pt x="2718" y="8922"/>
                  <a:pt x="2682" y="9002"/>
                  <a:pt x="2627" y="9061"/>
                </a:cubicBezTo>
                <a:cubicBezTo>
                  <a:pt x="2571" y="9120"/>
                  <a:pt x="2498" y="9160"/>
                  <a:pt x="2406" y="9160"/>
                </a:cubicBezTo>
                <a:lnTo>
                  <a:pt x="312" y="9160"/>
                </a:lnTo>
                <a:cubicBezTo>
                  <a:pt x="220" y="9160"/>
                  <a:pt x="147" y="9120"/>
                  <a:pt x="92" y="9061"/>
                </a:cubicBezTo>
                <a:cubicBezTo>
                  <a:pt x="37" y="9002"/>
                  <a:pt x="0" y="8922"/>
                  <a:pt x="0" y="8823"/>
                </a:cubicBezTo>
                <a:lnTo>
                  <a:pt x="0" y="8031"/>
                </a:lnTo>
                <a:cubicBezTo>
                  <a:pt x="37" y="7416"/>
                  <a:pt x="239" y="6861"/>
                  <a:pt x="569" y="6406"/>
                </a:cubicBezTo>
                <a:cubicBezTo>
                  <a:pt x="900" y="5950"/>
                  <a:pt x="1341" y="5593"/>
                  <a:pt x="1892" y="5355"/>
                </a:cubicBezTo>
                <a:cubicBezTo>
                  <a:pt x="2424" y="5118"/>
                  <a:pt x="3031" y="4999"/>
                  <a:pt x="3692" y="4999"/>
                </a:cubicBezTo>
                <a:cubicBezTo>
                  <a:pt x="4427" y="4999"/>
                  <a:pt x="5088" y="5157"/>
                  <a:pt x="5639" y="5454"/>
                </a:cubicBezTo>
                <a:cubicBezTo>
                  <a:pt x="6190" y="5752"/>
                  <a:pt x="6631" y="6168"/>
                  <a:pt x="6924" y="6683"/>
                </a:cubicBezTo>
                <a:cubicBezTo>
                  <a:pt x="7218" y="7198"/>
                  <a:pt x="7365" y="7773"/>
                  <a:pt x="7365" y="8387"/>
                </a:cubicBezTo>
                <a:cubicBezTo>
                  <a:pt x="7365" y="8843"/>
                  <a:pt x="7255" y="9299"/>
                  <a:pt x="7053" y="9755"/>
                </a:cubicBezTo>
                <a:cubicBezTo>
                  <a:pt x="6851" y="10210"/>
                  <a:pt x="6557" y="10686"/>
                  <a:pt x="6153" y="11181"/>
                </a:cubicBezTo>
                <a:cubicBezTo>
                  <a:pt x="5878" y="11538"/>
                  <a:pt x="5565" y="11915"/>
                  <a:pt x="5235" y="12271"/>
                </a:cubicBezTo>
                <a:cubicBezTo>
                  <a:pt x="4904" y="12628"/>
                  <a:pt x="4427" y="13123"/>
                  <a:pt x="3820" y="13758"/>
                </a:cubicBezTo>
                <a:lnTo>
                  <a:pt x="3692" y="13896"/>
                </a:lnTo>
                <a:lnTo>
                  <a:pt x="7200" y="13896"/>
                </a:lnTo>
                <a:cubicBezTo>
                  <a:pt x="7273" y="13896"/>
                  <a:pt x="7329" y="13956"/>
                  <a:pt x="7329" y="14035"/>
                </a:cubicBezTo>
                <a:cubicBezTo>
                  <a:pt x="7329" y="14114"/>
                  <a:pt x="7273" y="14174"/>
                  <a:pt x="7200" y="14174"/>
                </a:cubicBezTo>
                <a:lnTo>
                  <a:pt x="3490" y="14174"/>
                </a:lnTo>
                <a:cubicBezTo>
                  <a:pt x="3416" y="14174"/>
                  <a:pt x="3343" y="14134"/>
                  <a:pt x="3306" y="14055"/>
                </a:cubicBezTo>
                <a:cubicBezTo>
                  <a:pt x="3269" y="13976"/>
                  <a:pt x="3288" y="13896"/>
                  <a:pt x="3343" y="13817"/>
                </a:cubicBezTo>
                <a:lnTo>
                  <a:pt x="3637" y="13520"/>
                </a:lnTo>
                <a:cubicBezTo>
                  <a:pt x="4243" y="12886"/>
                  <a:pt x="4702" y="12410"/>
                  <a:pt x="5051" y="12053"/>
                </a:cubicBezTo>
                <a:cubicBezTo>
                  <a:pt x="5382" y="11697"/>
                  <a:pt x="5694" y="11340"/>
                  <a:pt x="5951" y="10983"/>
                </a:cubicBezTo>
                <a:cubicBezTo>
                  <a:pt x="6337" y="10508"/>
                  <a:pt x="6612" y="10052"/>
                  <a:pt x="6814" y="9616"/>
                </a:cubicBezTo>
                <a:cubicBezTo>
                  <a:pt x="6998" y="9200"/>
                  <a:pt x="7090" y="8784"/>
                  <a:pt x="7090" y="8387"/>
                </a:cubicBezTo>
                <a:cubicBezTo>
                  <a:pt x="7090" y="7832"/>
                  <a:pt x="6961" y="7297"/>
                  <a:pt x="6686" y="6842"/>
                </a:cubicBezTo>
                <a:cubicBezTo>
                  <a:pt x="6410" y="6386"/>
                  <a:pt x="6025" y="6009"/>
                  <a:pt x="5510" y="5732"/>
                </a:cubicBezTo>
                <a:cubicBezTo>
                  <a:pt x="4996" y="5454"/>
                  <a:pt x="4390" y="5316"/>
                  <a:pt x="3692" y="5316"/>
                </a:cubicBezTo>
                <a:cubicBezTo>
                  <a:pt x="3067" y="5316"/>
                  <a:pt x="2498" y="5435"/>
                  <a:pt x="2002" y="5653"/>
                </a:cubicBezTo>
                <a:cubicBezTo>
                  <a:pt x="1506" y="5871"/>
                  <a:pt x="1102" y="6207"/>
                  <a:pt x="790" y="6624"/>
                </a:cubicBezTo>
                <a:cubicBezTo>
                  <a:pt x="496" y="7040"/>
                  <a:pt x="312" y="7535"/>
                  <a:pt x="276" y="8070"/>
                </a:cubicBezTo>
                <a:lnTo>
                  <a:pt x="276" y="8843"/>
                </a:lnTo>
                <a:cubicBezTo>
                  <a:pt x="276" y="8863"/>
                  <a:pt x="276" y="8863"/>
                  <a:pt x="294" y="8863"/>
                </a:cubicBezTo>
                <a:cubicBezTo>
                  <a:pt x="294" y="8863"/>
                  <a:pt x="312" y="8883"/>
                  <a:pt x="312" y="8883"/>
                </a:cubicBezTo>
                <a:lnTo>
                  <a:pt x="2406" y="8883"/>
                </a:lnTo>
                <a:cubicBezTo>
                  <a:pt x="2425" y="8883"/>
                  <a:pt x="2425" y="8883"/>
                  <a:pt x="2425" y="8863"/>
                </a:cubicBezTo>
                <a:cubicBezTo>
                  <a:pt x="2425" y="8863"/>
                  <a:pt x="2443" y="8843"/>
                  <a:pt x="2443" y="8843"/>
                </a:cubicBezTo>
                <a:lnTo>
                  <a:pt x="2443" y="8467"/>
                </a:lnTo>
                <a:cubicBezTo>
                  <a:pt x="2443" y="8110"/>
                  <a:pt x="2553" y="7793"/>
                  <a:pt x="2792" y="7575"/>
                </a:cubicBezTo>
                <a:cubicBezTo>
                  <a:pt x="3012" y="7357"/>
                  <a:pt x="3325" y="7238"/>
                  <a:pt x="3692" y="7238"/>
                </a:cubicBezTo>
                <a:cubicBezTo>
                  <a:pt x="4059" y="7238"/>
                  <a:pt x="4353" y="7357"/>
                  <a:pt x="4592" y="7575"/>
                </a:cubicBezTo>
                <a:cubicBezTo>
                  <a:pt x="4831" y="7793"/>
                  <a:pt x="4959" y="8090"/>
                  <a:pt x="4959" y="8447"/>
                </a:cubicBezTo>
                <a:cubicBezTo>
                  <a:pt x="4959" y="8942"/>
                  <a:pt x="4518" y="9675"/>
                  <a:pt x="3600" y="10706"/>
                </a:cubicBezTo>
                <a:lnTo>
                  <a:pt x="2737" y="11697"/>
                </a:lnTo>
                <a:cubicBezTo>
                  <a:pt x="1782" y="12787"/>
                  <a:pt x="992" y="13639"/>
                  <a:pt x="422" y="14233"/>
                </a:cubicBezTo>
                <a:cubicBezTo>
                  <a:pt x="386" y="14273"/>
                  <a:pt x="386" y="14312"/>
                  <a:pt x="386" y="14352"/>
                </a:cubicBezTo>
                <a:lnTo>
                  <a:pt x="386" y="16096"/>
                </a:lnTo>
                <a:cubicBezTo>
                  <a:pt x="386" y="16116"/>
                  <a:pt x="386" y="16116"/>
                  <a:pt x="404" y="16116"/>
                </a:cubicBezTo>
                <a:cubicBezTo>
                  <a:pt x="404" y="16116"/>
                  <a:pt x="422" y="16136"/>
                  <a:pt x="422" y="16136"/>
                </a:cubicBezTo>
                <a:lnTo>
                  <a:pt x="3802" y="16136"/>
                </a:lnTo>
                <a:lnTo>
                  <a:pt x="3802" y="16136"/>
                </a:lnTo>
                <a:cubicBezTo>
                  <a:pt x="3820" y="16136"/>
                  <a:pt x="3857" y="16136"/>
                  <a:pt x="3876" y="16155"/>
                </a:cubicBezTo>
                <a:lnTo>
                  <a:pt x="11590" y="20951"/>
                </a:lnTo>
                <a:cubicBezTo>
                  <a:pt x="12251" y="21367"/>
                  <a:pt x="13059" y="21367"/>
                  <a:pt x="13720" y="20951"/>
                </a:cubicBezTo>
                <a:lnTo>
                  <a:pt x="20296" y="16849"/>
                </a:lnTo>
                <a:cubicBezTo>
                  <a:pt x="20957" y="16433"/>
                  <a:pt x="21361" y="15680"/>
                  <a:pt x="21361" y="14867"/>
                </a:cubicBezTo>
                <a:lnTo>
                  <a:pt x="21361" y="6663"/>
                </a:lnTo>
                <a:cubicBezTo>
                  <a:pt x="21361" y="5851"/>
                  <a:pt x="20957" y="5078"/>
                  <a:pt x="20296" y="4682"/>
                </a:cubicBezTo>
                <a:lnTo>
                  <a:pt x="13720" y="580"/>
                </a:lnTo>
                <a:cubicBezTo>
                  <a:pt x="13078" y="183"/>
                  <a:pt x="12269" y="163"/>
                  <a:pt x="11608" y="580"/>
                </a:cubicBezTo>
                <a:cubicBezTo>
                  <a:pt x="11608" y="580"/>
                  <a:pt x="11590" y="580"/>
                  <a:pt x="11590" y="599"/>
                </a:cubicBezTo>
                <a:lnTo>
                  <a:pt x="5786" y="3968"/>
                </a:lnTo>
                <a:cubicBezTo>
                  <a:pt x="5712" y="4008"/>
                  <a:pt x="5639" y="3988"/>
                  <a:pt x="5602" y="3909"/>
                </a:cubicBezTo>
                <a:cubicBezTo>
                  <a:pt x="5565" y="3829"/>
                  <a:pt x="5584" y="3750"/>
                  <a:pt x="5657" y="3711"/>
                </a:cubicBezTo>
                <a:lnTo>
                  <a:pt x="11443" y="342"/>
                </a:lnTo>
                <a:cubicBezTo>
                  <a:pt x="11443" y="342"/>
                  <a:pt x="11443" y="342"/>
                  <a:pt x="11443" y="342"/>
                </a:cubicBezTo>
                <a:cubicBezTo>
                  <a:pt x="12178" y="-114"/>
                  <a:pt x="13096" y="-114"/>
                  <a:pt x="13831" y="342"/>
                </a:cubicBezTo>
                <a:lnTo>
                  <a:pt x="20406" y="4444"/>
                </a:lnTo>
                <a:cubicBezTo>
                  <a:pt x="21141" y="4900"/>
                  <a:pt x="21600" y="5772"/>
                  <a:pt x="21600" y="6683"/>
                </a:cubicBezTo>
                <a:lnTo>
                  <a:pt x="21600" y="14887"/>
                </a:lnTo>
                <a:cubicBezTo>
                  <a:pt x="21600" y="15799"/>
                  <a:pt x="21141" y="16671"/>
                  <a:pt x="20406" y="17126"/>
                </a:cubicBezTo>
                <a:lnTo>
                  <a:pt x="13831" y="21228"/>
                </a:lnTo>
                <a:cubicBezTo>
                  <a:pt x="13427" y="21367"/>
                  <a:pt x="13004" y="21486"/>
                  <a:pt x="12600" y="21486"/>
                </a:cubicBezTo>
                <a:close/>
              </a:path>
            </a:pathLst>
          </a:custGeom>
          <a:solidFill>
            <a:schemeClr val="accent2"/>
          </a:solidFill>
          <a:ln w="12700">
            <a:miter lim="400000"/>
          </a:ln>
        </p:spPr>
        <p:txBody>
          <a:bodyPr lIns="28575" tIns="28575" rIns="28575" bIns="28575" anchor="ctr"/>
          <a:lstStyle/>
          <a:p>
            <a:pPr>
              <a:defRPr sz="3000">
                <a:solidFill>
                  <a:srgbClr val="FFFFFF"/>
                </a:solidFill>
              </a:defRPr>
            </a:pPr>
            <a:endParaRPr sz="2800"/>
          </a:p>
        </p:txBody>
      </p:sp>
      <p:sp>
        <p:nvSpPr>
          <p:cNvPr id="5" name="Shape">
            <a:extLst>
              <a:ext uri="{FF2B5EF4-FFF2-40B4-BE49-F238E27FC236}">
                <a16:creationId xmlns:a16="http://schemas.microsoft.com/office/drawing/2014/main" id="{96291DA6-D17B-460D-8D41-ED907C316215}"/>
              </a:ext>
            </a:extLst>
          </p:cNvPr>
          <p:cNvSpPr/>
          <p:nvPr/>
        </p:nvSpPr>
        <p:spPr>
          <a:xfrm>
            <a:off x="721932" y="696782"/>
            <a:ext cx="2401774" cy="2106532"/>
          </a:xfrm>
          <a:custGeom>
            <a:avLst/>
            <a:gdLst/>
            <a:ahLst/>
            <a:cxnLst>
              <a:cxn ang="0">
                <a:pos x="wd2" y="hd2"/>
              </a:cxn>
              <a:cxn ang="5400000">
                <a:pos x="wd2" y="hd2"/>
              </a:cxn>
              <a:cxn ang="10800000">
                <a:pos x="wd2" y="hd2"/>
              </a:cxn>
              <a:cxn ang="16200000">
                <a:pos x="wd2" y="hd2"/>
              </a:cxn>
            </a:cxnLst>
            <a:rect l="0" t="0" r="r" b="b"/>
            <a:pathLst>
              <a:path w="21600" h="21486" extrusionOk="0">
                <a:moveTo>
                  <a:pt x="12203" y="21486"/>
                </a:moveTo>
                <a:cubicBezTo>
                  <a:pt x="11761" y="21486"/>
                  <a:pt x="11338" y="21368"/>
                  <a:pt x="10954" y="21150"/>
                </a:cubicBezTo>
                <a:lnTo>
                  <a:pt x="4401" y="17320"/>
                </a:lnTo>
                <a:cubicBezTo>
                  <a:pt x="4362" y="17300"/>
                  <a:pt x="4324" y="17241"/>
                  <a:pt x="4324" y="17202"/>
                </a:cubicBezTo>
                <a:lnTo>
                  <a:pt x="4324" y="5493"/>
                </a:lnTo>
                <a:cubicBezTo>
                  <a:pt x="4324" y="5474"/>
                  <a:pt x="4324" y="5474"/>
                  <a:pt x="4305" y="5474"/>
                </a:cubicBezTo>
                <a:cubicBezTo>
                  <a:pt x="4305" y="5474"/>
                  <a:pt x="4285" y="5454"/>
                  <a:pt x="4285" y="5454"/>
                </a:cubicBezTo>
                <a:lnTo>
                  <a:pt x="2056" y="5454"/>
                </a:lnTo>
                <a:cubicBezTo>
                  <a:pt x="1999" y="5454"/>
                  <a:pt x="1941" y="5474"/>
                  <a:pt x="1883" y="5493"/>
                </a:cubicBezTo>
                <a:lnTo>
                  <a:pt x="327" y="6184"/>
                </a:lnTo>
                <a:cubicBezTo>
                  <a:pt x="288" y="6204"/>
                  <a:pt x="269" y="6224"/>
                  <a:pt x="269" y="6263"/>
                </a:cubicBezTo>
                <a:lnTo>
                  <a:pt x="307" y="7902"/>
                </a:lnTo>
                <a:cubicBezTo>
                  <a:pt x="307" y="7902"/>
                  <a:pt x="307" y="7922"/>
                  <a:pt x="307" y="7922"/>
                </a:cubicBezTo>
                <a:lnTo>
                  <a:pt x="327" y="7922"/>
                </a:lnTo>
                <a:lnTo>
                  <a:pt x="1806" y="7566"/>
                </a:lnTo>
                <a:cubicBezTo>
                  <a:pt x="1883" y="7547"/>
                  <a:pt x="1960" y="7566"/>
                  <a:pt x="2018" y="7626"/>
                </a:cubicBezTo>
                <a:cubicBezTo>
                  <a:pt x="2075" y="7685"/>
                  <a:pt x="2095" y="7744"/>
                  <a:pt x="2095" y="7784"/>
                </a:cubicBezTo>
                <a:lnTo>
                  <a:pt x="2095" y="16056"/>
                </a:lnTo>
                <a:cubicBezTo>
                  <a:pt x="2095" y="16135"/>
                  <a:pt x="2037" y="16195"/>
                  <a:pt x="1960" y="16195"/>
                </a:cubicBezTo>
                <a:cubicBezTo>
                  <a:pt x="1883" y="16195"/>
                  <a:pt x="1826" y="16135"/>
                  <a:pt x="1826" y="16056"/>
                </a:cubicBezTo>
                <a:lnTo>
                  <a:pt x="1826" y="7863"/>
                </a:lnTo>
                <a:lnTo>
                  <a:pt x="365" y="8218"/>
                </a:lnTo>
                <a:cubicBezTo>
                  <a:pt x="346" y="8218"/>
                  <a:pt x="346" y="8218"/>
                  <a:pt x="327" y="8218"/>
                </a:cubicBezTo>
                <a:cubicBezTo>
                  <a:pt x="192" y="8218"/>
                  <a:pt x="38" y="8139"/>
                  <a:pt x="38" y="7902"/>
                </a:cubicBezTo>
                <a:lnTo>
                  <a:pt x="0" y="6263"/>
                </a:lnTo>
                <a:cubicBezTo>
                  <a:pt x="0" y="6105"/>
                  <a:pt x="77" y="5967"/>
                  <a:pt x="231" y="5908"/>
                </a:cubicBezTo>
                <a:lnTo>
                  <a:pt x="1806" y="5197"/>
                </a:lnTo>
                <a:cubicBezTo>
                  <a:pt x="1902" y="5158"/>
                  <a:pt x="1999" y="5138"/>
                  <a:pt x="2095" y="5138"/>
                </a:cubicBezTo>
                <a:lnTo>
                  <a:pt x="4324" y="5138"/>
                </a:lnTo>
                <a:cubicBezTo>
                  <a:pt x="4420" y="5138"/>
                  <a:pt x="4497" y="5177"/>
                  <a:pt x="4554" y="5237"/>
                </a:cubicBezTo>
                <a:cubicBezTo>
                  <a:pt x="4612" y="5296"/>
                  <a:pt x="4651" y="5375"/>
                  <a:pt x="4651" y="5474"/>
                </a:cubicBezTo>
                <a:lnTo>
                  <a:pt x="4651" y="17083"/>
                </a:lnTo>
                <a:lnTo>
                  <a:pt x="11107" y="20894"/>
                </a:lnTo>
                <a:cubicBezTo>
                  <a:pt x="11799" y="21308"/>
                  <a:pt x="12645" y="21308"/>
                  <a:pt x="13337" y="20894"/>
                </a:cubicBezTo>
                <a:lnTo>
                  <a:pt x="20216" y="16807"/>
                </a:lnTo>
                <a:cubicBezTo>
                  <a:pt x="20908" y="16392"/>
                  <a:pt x="21331" y="15642"/>
                  <a:pt x="21331" y="14832"/>
                </a:cubicBezTo>
                <a:lnTo>
                  <a:pt x="21331" y="6658"/>
                </a:lnTo>
                <a:cubicBezTo>
                  <a:pt x="21331" y="5849"/>
                  <a:pt x="20908" y="5079"/>
                  <a:pt x="20216" y="4684"/>
                </a:cubicBezTo>
                <a:lnTo>
                  <a:pt x="13337" y="597"/>
                </a:lnTo>
                <a:cubicBezTo>
                  <a:pt x="12645" y="182"/>
                  <a:pt x="11799" y="182"/>
                  <a:pt x="11107" y="597"/>
                </a:cubicBezTo>
                <a:lnTo>
                  <a:pt x="5035" y="3953"/>
                </a:lnTo>
                <a:cubicBezTo>
                  <a:pt x="4958" y="3993"/>
                  <a:pt x="4881" y="3973"/>
                  <a:pt x="4843" y="3894"/>
                </a:cubicBezTo>
                <a:cubicBezTo>
                  <a:pt x="4804" y="3815"/>
                  <a:pt x="4823" y="3736"/>
                  <a:pt x="4900" y="3697"/>
                </a:cubicBezTo>
                <a:lnTo>
                  <a:pt x="10973" y="340"/>
                </a:lnTo>
                <a:cubicBezTo>
                  <a:pt x="11742" y="-114"/>
                  <a:pt x="12702" y="-114"/>
                  <a:pt x="13471" y="340"/>
                </a:cubicBezTo>
                <a:lnTo>
                  <a:pt x="20351" y="4427"/>
                </a:lnTo>
                <a:cubicBezTo>
                  <a:pt x="21120" y="4881"/>
                  <a:pt x="21600" y="5750"/>
                  <a:pt x="21600" y="6658"/>
                </a:cubicBezTo>
                <a:lnTo>
                  <a:pt x="21600" y="14832"/>
                </a:lnTo>
                <a:cubicBezTo>
                  <a:pt x="21600" y="15740"/>
                  <a:pt x="21120" y="16609"/>
                  <a:pt x="20351" y="17063"/>
                </a:cubicBezTo>
                <a:lnTo>
                  <a:pt x="13471" y="21150"/>
                </a:lnTo>
                <a:cubicBezTo>
                  <a:pt x="13087" y="21368"/>
                  <a:pt x="12645" y="21486"/>
                  <a:pt x="12203" y="21486"/>
                </a:cubicBezTo>
                <a:close/>
                <a:moveTo>
                  <a:pt x="1922" y="7843"/>
                </a:moveTo>
                <a:cubicBezTo>
                  <a:pt x="1922" y="7843"/>
                  <a:pt x="1922" y="7843"/>
                  <a:pt x="1922" y="7843"/>
                </a:cubicBezTo>
                <a:cubicBezTo>
                  <a:pt x="1922" y="7843"/>
                  <a:pt x="1922" y="7843"/>
                  <a:pt x="1922" y="7843"/>
                </a:cubicBezTo>
                <a:close/>
              </a:path>
            </a:pathLst>
          </a:custGeom>
          <a:solidFill>
            <a:schemeClr val="accent4"/>
          </a:solidFill>
          <a:ln w="12700">
            <a:miter lim="400000"/>
          </a:ln>
        </p:spPr>
        <p:txBody>
          <a:bodyPr lIns="28575" tIns="28575" rIns="28575" bIns="28575" anchor="ctr"/>
          <a:lstStyle/>
          <a:p>
            <a:pPr>
              <a:defRPr sz="3000">
                <a:solidFill>
                  <a:srgbClr val="FFFFFF"/>
                </a:solidFill>
              </a:defRPr>
            </a:pPr>
            <a:endParaRPr sz="2800"/>
          </a:p>
        </p:txBody>
      </p:sp>
      <p:sp>
        <p:nvSpPr>
          <p:cNvPr id="6" name="Shape">
            <a:extLst>
              <a:ext uri="{FF2B5EF4-FFF2-40B4-BE49-F238E27FC236}">
                <a16:creationId xmlns:a16="http://schemas.microsoft.com/office/drawing/2014/main" id="{802FE108-5B03-466A-8E14-6B3AAC7F5E70}"/>
              </a:ext>
            </a:extLst>
          </p:cNvPr>
          <p:cNvSpPr/>
          <p:nvPr/>
        </p:nvSpPr>
        <p:spPr>
          <a:xfrm>
            <a:off x="5924966" y="671503"/>
            <a:ext cx="2510752" cy="2106532"/>
          </a:xfrm>
          <a:custGeom>
            <a:avLst/>
            <a:gdLst/>
            <a:ahLst/>
            <a:cxnLst>
              <a:cxn ang="0">
                <a:pos x="wd2" y="hd2"/>
              </a:cxn>
              <a:cxn ang="5400000">
                <a:pos x="wd2" y="hd2"/>
              </a:cxn>
              <a:cxn ang="10800000">
                <a:pos x="wd2" y="hd2"/>
              </a:cxn>
              <a:cxn ang="16200000">
                <a:pos x="wd2" y="hd2"/>
              </a:cxn>
            </a:cxnLst>
            <a:rect l="0" t="0" r="r" b="b"/>
            <a:pathLst>
              <a:path w="21600" h="21486" extrusionOk="0">
                <a:moveTo>
                  <a:pt x="12611" y="21486"/>
                </a:moveTo>
                <a:cubicBezTo>
                  <a:pt x="12188" y="21486"/>
                  <a:pt x="11784" y="21368"/>
                  <a:pt x="11416" y="21150"/>
                </a:cubicBezTo>
                <a:lnTo>
                  <a:pt x="3989" y="16550"/>
                </a:lnTo>
                <a:cubicBezTo>
                  <a:pt x="3291" y="16550"/>
                  <a:pt x="2261" y="16333"/>
                  <a:pt x="1618" y="15898"/>
                </a:cubicBezTo>
                <a:cubicBezTo>
                  <a:pt x="1011" y="15484"/>
                  <a:pt x="570" y="14911"/>
                  <a:pt x="294" y="14200"/>
                </a:cubicBezTo>
                <a:cubicBezTo>
                  <a:pt x="129" y="13766"/>
                  <a:pt x="37" y="13292"/>
                  <a:pt x="0" y="12779"/>
                </a:cubicBezTo>
                <a:cubicBezTo>
                  <a:pt x="0" y="12562"/>
                  <a:pt x="110" y="12443"/>
                  <a:pt x="313" y="12443"/>
                </a:cubicBezTo>
                <a:lnTo>
                  <a:pt x="2408" y="12443"/>
                </a:lnTo>
                <a:cubicBezTo>
                  <a:pt x="2592" y="12443"/>
                  <a:pt x="2721" y="12562"/>
                  <a:pt x="2739" y="12759"/>
                </a:cubicBezTo>
                <a:cubicBezTo>
                  <a:pt x="2757" y="12996"/>
                  <a:pt x="2813" y="13233"/>
                  <a:pt x="2905" y="13470"/>
                </a:cubicBezTo>
                <a:cubicBezTo>
                  <a:pt x="2978" y="13648"/>
                  <a:pt x="3070" y="13786"/>
                  <a:pt x="3199" y="13885"/>
                </a:cubicBezTo>
                <a:cubicBezTo>
                  <a:pt x="3327" y="13983"/>
                  <a:pt x="3493" y="14023"/>
                  <a:pt x="3677" y="14023"/>
                </a:cubicBezTo>
                <a:cubicBezTo>
                  <a:pt x="4026" y="14023"/>
                  <a:pt x="4302" y="13845"/>
                  <a:pt x="4467" y="13509"/>
                </a:cubicBezTo>
                <a:cubicBezTo>
                  <a:pt x="4596" y="13272"/>
                  <a:pt x="4651" y="12957"/>
                  <a:pt x="4651" y="12542"/>
                </a:cubicBezTo>
                <a:cubicBezTo>
                  <a:pt x="4651" y="12147"/>
                  <a:pt x="4596" y="11811"/>
                  <a:pt x="4467" y="11515"/>
                </a:cubicBezTo>
                <a:cubicBezTo>
                  <a:pt x="4302" y="11180"/>
                  <a:pt x="4026" y="11022"/>
                  <a:pt x="3658" y="11022"/>
                </a:cubicBezTo>
                <a:cubicBezTo>
                  <a:pt x="3566" y="11022"/>
                  <a:pt x="3474" y="11061"/>
                  <a:pt x="3364" y="11120"/>
                </a:cubicBezTo>
                <a:cubicBezTo>
                  <a:pt x="3235" y="11199"/>
                  <a:pt x="3070" y="11318"/>
                  <a:pt x="2868" y="11456"/>
                </a:cubicBezTo>
                <a:cubicBezTo>
                  <a:pt x="2794" y="11515"/>
                  <a:pt x="2721" y="11535"/>
                  <a:pt x="2666" y="11535"/>
                </a:cubicBezTo>
                <a:cubicBezTo>
                  <a:pt x="2555" y="11535"/>
                  <a:pt x="2463" y="11476"/>
                  <a:pt x="2427" y="11377"/>
                </a:cubicBezTo>
                <a:lnTo>
                  <a:pt x="1397" y="9817"/>
                </a:lnTo>
                <a:cubicBezTo>
                  <a:pt x="1342" y="9738"/>
                  <a:pt x="1324" y="9659"/>
                  <a:pt x="1324" y="9600"/>
                </a:cubicBezTo>
                <a:cubicBezTo>
                  <a:pt x="1324" y="9482"/>
                  <a:pt x="1379" y="9403"/>
                  <a:pt x="1452" y="9343"/>
                </a:cubicBezTo>
                <a:lnTo>
                  <a:pt x="3474" y="7685"/>
                </a:lnTo>
                <a:lnTo>
                  <a:pt x="551" y="7685"/>
                </a:lnTo>
                <a:cubicBezTo>
                  <a:pt x="460" y="7685"/>
                  <a:pt x="386" y="7645"/>
                  <a:pt x="331" y="7586"/>
                </a:cubicBezTo>
                <a:cubicBezTo>
                  <a:pt x="276" y="7527"/>
                  <a:pt x="239" y="7448"/>
                  <a:pt x="239" y="7349"/>
                </a:cubicBezTo>
                <a:lnTo>
                  <a:pt x="239" y="5493"/>
                </a:lnTo>
                <a:cubicBezTo>
                  <a:pt x="239" y="5395"/>
                  <a:pt x="276" y="5316"/>
                  <a:pt x="331" y="5256"/>
                </a:cubicBezTo>
                <a:cubicBezTo>
                  <a:pt x="386" y="5197"/>
                  <a:pt x="460" y="5158"/>
                  <a:pt x="551" y="5158"/>
                </a:cubicBezTo>
                <a:lnTo>
                  <a:pt x="6894" y="5158"/>
                </a:lnTo>
                <a:cubicBezTo>
                  <a:pt x="6986" y="5158"/>
                  <a:pt x="7059" y="5197"/>
                  <a:pt x="7114" y="5256"/>
                </a:cubicBezTo>
                <a:cubicBezTo>
                  <a:pt x="7169" y="5316"/>
                  <a:pt x="7206" y="5395"/>
                  <a:pt x="7206" y="5493"/>
                </a:cubicBezTo>
                <a:lnTo>
                  <a:pt x="7206" y="7566"/>
                </a:lnTo>
                <a:cubicBezTo>
                  <a:pt x="7206" y="7705"/>
                  <a:pt x="7151" y="7823"/>
                  <a:pt x="7059" y="7922"/>
                </a:cubicBezTo>
                <a:lnTo>
                  <a:pt x="5294" y="9403"/>
                </a:lnTo>
                <a:cubicBezTo>
                  <a:pt x="5239" y="9462"/>
                  <a:pt x="5147" y="9442"/>
                  <a:pt x="5110" y="9383"/>
                </a:cubicBezTo>
                <a:cubicBezTo>
                  <a:pt x="5055" y="9324"/>
                  <a:pt x="5074" y="9225"/>
                  <a:pt x="5129" y="9185"/>
                </a:cubicBezTo>
                <a:lnTo>
                  <a:pt x="6894" y="7705"/>
                </a:lnTo>
                <a:cubicBezTo>
                  <a:pt x="6930" y="7665"/>
                  <a:pt x="6949" y="7645"/>
                  <a:pt x="6949" y="7586"/>
                </a:cubicBezTo>
                <a:lnTo>
                  <a:pt x="6949" y="5493"/>
                </a:lnTo>
                <a:cubicBezTo>
                  <a:pt x="6949" y="5474"/>
                  <a:pt x="6949" y="5474"/>
                  <a:pt x="6930" y="5474"/>
                </a:cubicBezTo>
                <a:cubicBezTo>
                  <a:pt x="6930" y="5474"/>
                  <a:pt x="6912" y="5454"/>
                  <a:pt x="6912" y="5454"/>
                </a:cubicBezTo>
                <a:lnTo>
                  <a:pt x="570" y="5454"/>
                </a:lnTo>
                <a:cubicBezTo>
                  <a:pt x="552" y="5454"/>
                  <a:pt x="552" y="5454"/>
                  <a:pt x="552" y="5474"/>
                </a:cubicBezTo>
                <a:cubicBezTo>
                  <a:pt x="552" y="5474"/>
                  <a:pt x="533" y="5493"/>
                  <a:pt x="533" y="5493"/>
                </a:cubicBezTo>
                <a:lnTo>
                  <a:pt x="533" y="7330"/>
                </a:lnTo>
                <a:cubicBezTo>
                  <a:pt x="533" y="7349"/>
                  <a:pt x="533" y="7349"/>
                  <a:pt x="552" y="7349"/>
                </a:cubicBezTo>
                <a:cubicBezTo>
                  <a:pt x="552" y="7349"/>
                  <a:pt x="570" y="7369"/>
                  <a:pt x="588" y="7369"/>
                </a:cubicBezTo>
                <a:lnTo>
                  <a:pt x="3769" y="7369"/>
                </a:lnTo>
                <a:cubicBezTo>
                  <a:pt x="3879" y="7369"/>
                  <a:pt x="3934" y="7448"/>
                  <a:pt x="3952" y="7507"/>
                </a:cubicBezTo>
                <a:cubicBezTo>
                  <a:pt x="3971" y="7586"/>
                  <a:pt x="3952" y="7645"/>
                  <a:pt x="3897" y="7705"/>
                </a:cubicBezTo>
                <a:cubicBezTo>
                  <a:pt x="3897" y="7705"/>
                  <a:pt x="3897" y="7705"/>
                  <a:pt x="3879" y="7724"/>
                </a:cubicBezTo>
                <a:lnTo>
                  <a:pt x="1636" y="9561"/>
                </a:lnTo>
                <a:cubicBezTo>
                  <a:pt x="1636" y="9561"/>
                  <a:pt x="1636" y="9561"/>
                  <a:pt x="1618" y="9561"/>
                </a:cubicBezTo>
                <a:lnTo>
                  <a:pt x="1618" y="9580"/>
                </a:lnTo>
                <a:cubicBezTo>
                  <a:pt x="1618" y="9580"/>
                  <a:pt x="1618" y="9600"/>
                  <a:pt x="1636" y="9640"/>
                </a:cubicBezTo>
                <a:lnTo>
                  <a:pt x="2666" y="11199"/>
                </a:lnTo>
                <a:cubicBezTo>
                  <a:pt x="2666" y="11199"/>
                  <a:pt x="2666" y="11219"/>
                  <a:pt x="2684" y="11219"/>
                </a:cubicBezTo>
                <a:cubicBezTo>
                  <a:pt x="2684" y="11219"/>
                  <a:pt x="2684" y="11239"/>
                  <a:pt x="2684" y="11239"/>
                </a:cubicBezTo>
                <a:cubicBezTo>
                  <a:pt x="2684" y="11239"/>
                  <a:pt x="2702" y="11239"/>
                  <a:pt x="2739" y="11219"/>
                </a:cubicBezTo>
                <a:cubicBezTo>
                  <a:pt x="2941" y="11061"/>
                  <a:pt x="3107" y="10943"/>
                  <a:pt x="3254" y="10864"/>
                </a:cubicBezTo>
                <a:cubicBezTo>
                  <a:pt x="3401" y="10765"/>
                  <a:pt x="3548" y="10725"/>
                  <a:pt x="3677" y="10725"/>
                </a:cubicBezTo>
                <a:cubicBezTo>
                  <a:pt x="4136" y="10725"/>
                  <a:pt x="4504" y="10943"/>
                  <a:pt x="4724" y="11377"/>
                </a:cubicBezTo>
                <a:cubicBezTo>
                  <a:pt x="4871" y="11713"/>
                  <a:pt x="4945" y="12108"/>
                  <a:pt x="4945" y="12542"/>
                </a:cubicBezTo>
                <a:cubicBezTo>
                  <a:pt x="4945" y="12996"/>
                  <a:pt x="4871" y="13371"/>
                  <a:pt x="4724" y="13648"/>
                </a:cubicBezTo>
                <a:cubicBezTo>
                  <a:pt x="4504" y="14082"/>
                  <a:pt x="4155" y="14319"/>
                  <a:pt x="3695" y="14319"/>
                </a:cubicBezTo>
                <a:cubicBezTo>
                  <a:pt x="3456" y="14319"/>
                  <a:pt x="3235" y="14260"/>
                  <a:pt x="3070" y="14121"/>
                </a:cubicBezTo>
                <a:cubicBezTo>
                  <a:pt x="2886" y="14003"/>
                  <a:pt x="2757" y="13806"/>
                  <a:pt x="2666" y="13569"/>
                </a:cubicBezTo>
                <a:cubicBezTo>
                  <a:pt x="2574" y="13312"/>
                  <a:pt x="2500" y="13055"/>
                  <a:pt x="2482" y="12779"/>
                </a:cubicBezTo>
                <a:cubicBezTo>
                  <a:pt x="2482" y="12739"/>
                  <a:pt x="2482" y="12720"/>
                  <a:pt x="2427" y="12720"/>
                </a:cubicBezTo>
                <a:lnTo>
                  <a:pt x="331" y="12720"/>
                </a:lnTo>
                <a:cubicBezTo>
                  <a:pt x="313" y="12720"/>
                  <a:pt x="294" y="12720"/>
                  <a:pt x="294" y="12720"/>
                </a:cubicBezTo>
                <a:cubicBezTo>
                  <a:pt x="294" y="12720"/>
                  <a:pt x="294" y="12720"/>
                  <a:pt x="294" y="12720"/>
                </a:cubicBezTo>
                <a:cubicBezTo>
                  <a:pt x="294" y="12720"/>
                  <a:pt x="294" y="12739"/>
                  <a:pt x="294" y="12759"/>
                </a:cubicBezTo>
                <a:cubicBezTo>
                  <a:pt x="331" y="13233"/>
                  <a:pt x="404" y="13687"/>
                  <a:pt x="570" y="14082"/>
                </a:cubicBezTo>
                <a:cubicBezTo>
                  <a:pt x="827" y="14734"/>
                  <a:pt x="1232" y="15267"/>
                  <a:pt x="1783" y="15642"/>
                </a:cubicBezTo>
                <a:cubicBezTo>
                  <a:pt x="2371" y="16037"/>
                  <a:pt x="3364" y="16254"/>
                  <a:pt x="4044" y="16254"/>
                </a:cubicBezTo>
                <a:cubicBezTo>
                  <a:pt x="4063" y="16254"/>
                  <a:pt x="4099" y="16254"/>
                  <a:pt x="4118" y="16274"/>
                </a:cubicBezTo>
                <a:lnTo>
                  <a:pt x="11563" y="20894"/>
                </a:lnTo>
                <a:cubicBezTo>
                  <a:pt x="12225" y="21308"/>
                  <a:pt x="13034" y="21308"/>
                  <a:pt x="13695" y="20894"/>
                </a:cubicBezTo>
                <a:lnTo>
                  <a:pt x="20276" y="16807"/>
                </a:lnTo>
                <a:cubicBezTo>
                  <a:pt x="20938" y="16392"/>
                  <a:pt x="21343" y="15642"/>
                  <a:pt x="21343" y="14832"/>
                </a:cubicBezTo>
                <a:lnTo>
                  <a:pt x="21343" y="6658"/>
                </a:lnTo>
                <a:cubicBezTo>
                  <a:pt x="21343" y="5849"/>
                  <a:pt x="20938" y="5079"/>
                  <a:pt x="20276" y="4684"/>
                </a:cubicBezTo>
                <a:lnTo>
                  <a:pt x="13695" y="597"/>
                </a:lnTo>
                <a:cubicBezTo>
                  <a:pt x="13034" y="182"/>
                  <a:pt x="12225" y="182"/>
                  <a:pt x="11563" y="597"/>
                </a:cubicBezTo>
                <a:lnTo>
                  <a:pt x="5846" y="3953"/>
                </a:lnTo>
                <a:cubicBezTo>
                  <a:pt x="5772" y="3993"/>
                  <a:pt x="5699" y="3973"/>
                  <a:pt x="5662" y="3894"/>
                </a:cubicBezTo>
                <a:cubicBezTo>
                  <a:pt x="5625" y="3815"/>
                  <a:pt x="5644" y="3736"/>
                  <a:pt x="5717" y="3697"/>
                </a:cubicBezTo>
                <a:lnTo>
                  <a:pt x="11434" y="340"/>
                </a:lnTo>
                <a:cubicBezTo>
                  <a:pt x="12170" y="-114"/>
                  <a:pt x="13089" y="-114"/>
                  <a:pt x="13824" y="340"/>
                </a:cubicBezTo>
                <a:lnTo>
                  <a:pt x="20405" y="4427"/>
                </a:lnTo>
                <a:cubicBezTo>
                  <a:pt x="21140" y="4881"/>
                  <a:pt x="21600" y="5750"/>
                  <a:pt x="21600" y="6658"/>
                </a:cubicBezTo>
                <a:lnTo>
                  <a:pt x="21600" y="14832"/>
                </a:lnTo>
                <a:cubicBezTo>
                  <a:pt x="21600" y="15740"/>
                  <a:pt x="21140" y="16609"/>
                  <a:pt x="20405" y="17063"/>
                </a:cubicBezTo>
                <a:lnTo>
                  <a:pt x="13806" y="21150"/>
                </a:lnTo>
                <a:cubicBezTo>
                  <a:pt x="13438" y="21368"/>
                  <a:pt x="13015" y="21486"/>
                  <a:pt x="12611" y="21486"/>
                </a:cubicBezTo>
                <a:close/>
              </a:path>
            </a:pathLst>
          </a:custGeom>
          <a:solidFill>
            <a:schemeClr val="accent6"/>
          </a:solidFill>
          <a:ln w="12700">
            <a:miter lim="400000"/>
          </a:ln>
        </p:spPr>
        <p:txBody>
          <a:bodyPr lIns="28575" tIns="28575" rIns="28575" bIns="28575" anchor="ctr"/>
          <a:lstStyle/>
          <a:p>
            <a:pPr>
              <a:defRPr sz="3000">
                <a:solidFill>
                  <a:srgbClr val="FFFFFF"/>
                </a:solidFill>
              </a:defRPr>
            </a:pPr>
            <a:endParaRPr sz="2800"/>
          </a:p>
        </p:txBody>
      </p:sp>
      <p:sp>
        <p:nvSpPr>
          <p:cNvPr id="26" name="Freeform: Shape 25">
            <a:extLst>
              <a:ext uri="{FF2B5EF4-FFF2-40B4-BE49-F238E27FC236}">
                <a16:creationId xmlns:a16="http://schemas.microsoft.com/office/drawing/2014/main" id="{71832352-6C71-432A-8344-5BBB697BDABF}"/>
              </a:ext>
            </a:extLst>
          </p:cNvPr>
          <p:cNvSpPr/>
          <p:nvPr/>
        </p:nvSpPr>
        <p:spPr>
          <a:xfrm>
            <a:off x="1808939" y="2518652"/>
            <a:ext cx="2628280" cy="2108420"/>
          </a:xfrm>
          <a:custGeom>
            <a:avLst/>
            <a:gdLst>
              <a:gd name="connsiteX0" fmla="*/ 406966 w 2927037"/>
              <a:gd name="connsiteY0" fmla="*/ 1076455 h 2592030"/>
              <a:gd name="connsiteX1" fmla="*/ 233244 w 2927037"/>
              <a:gd name="connsiteY1" fmla="*/ 1335840 h 2592030"/>
              <a:gd name="connsiteX2" fmla="*/ 406966 w 2927037"/>
              <a:gd name="connsiteY2" fmla="*/ 1335840 h 2592030"/>
              <a:gd name="connsiteX3" fmla="*/ 425992 w 2927037"/>
              <a:gd name="connsiteY3" fmla="*/ 1000314 h 2592030"/>
              <a:gd name="connsiteX4" fmla="*/ 437893 w 2927037"/>
              <a:gd name="connsiteY4" fmla="*/ 1016971 h 2592030"/>
              <a:gd name="connsiteX5" fmla="*/ 437893 w 2927037"/>
              <a:gd name="connsiteY5" fmla="*/ 1352497 h 2592030"/>
              <a:gd name="connsiteX6" fmla="*/ 423617 w 2927037"/>
              <a:gd name="connsiteY6" fmla="*/ 1371541 h 2592030"/>
              <a:gd name="connsiteX7" fmla="*/ 199930 w 2927037"/>
              <a:gd name="connsiteY7" fmla="*/ 1371541 h 2592030"/>
              <a:gd name="connsiteX8" fmla="*/ 183267 w 2927037"/>
              <a:gd name="connsiteY8" fmla="*/ 1362028 h 2592030"/>
              <a:gd name="connsiteX9" fmla="*/ 183267 w 2927037"/>
              <a:gd name="connsiteY9" fmla="*/ 1342984 h 2592030"/>
              <a:gd name="connsiteX10" fmla="*/ 406966 w 2927037"/>
              <a:gd name="connsiteY10" fmla="*/ 1007440 h 2592030"/>
              <a:gd name="connsiteX11" fmla="*/ 425992 w 2927037"/>
              <a:gd name="connsiteY11" fmla="*/ 1000314 h 2592030"/>
              <a:gd name="connsiteX12" fmla="*/ 1765725 w 2927037"/>
              <a:gd name="connsiteY12" fmla="*/ 0 h 2592030"/>
              <a:gd name="connsiteX13" fmla="*/ 1920462 w 2927037"/>
              <a:gd name="connsiteY13" fmla="*/ 41076 h 2592030"/>
              <a:gd name="connsiteX14" fmla="*/ 2772419 w 2927037"/>
              <a:gd name="connsiteY14" fmla="*/ 533630 h 2592030"/>
              <a:gd name="connsiteX15" fmla="*/ 2927037 w 2927037"/>
              <a:gd name="connsiteY15" fmla="*/ 802526 h 2592030"/>
              <a:gd name="connsiteX16" fmla="*/ 2927037 w 2927037"/>
              <a:gd name="connsiteY16" fmla="*/ 1787755 h 2592030"/>
              <a:gd name="connsiteX17" fmla="*/ 2772419 w 2927037"/>
              <a:gd name="connsiteY17" fmla="*/ 2056651 h 2592030"/>
              <a:gd name="connsiteX18" fmla="*/ 1920462 w 2927037"/>
              <a:gd name="connsiteY18" fmla="*/ 2549205 h 2592030"/>
              <a:gd name="connsiteX19" fmla="*/ 1768147 w 2927037"/>
              <a:gd name="connsiteY19" fmla="*/ 2592030 h 2592030"/>
              <a:gd name="connsiteX20" fmla="*/ 1613394 w 2927037"/>
              <a:gd name="connsiteY20" fmla="*/ 2551617 h 2592030"/>
              <a:gd name="connsiteX21" fmla="*/ 485400 w 2927037"/>
              <a:gd name="connsiteY21" fmla="*/ 1901876 h 2592030"/>
              <a:gd name="connsiteX22" fmla="*/ 468868 w 2927037"/>
              <a:gd name="connsiteY22" fmla="*/ 1885228 h 2592030"/>
              <a:gd name="connsiteX23" fmla="*/ 468868 w 2927037"/>
              <a:gd name="connsiteY23" fmla="*/ 1597392 h 2592030"/>
              <a:gd name="connsiteX24" fmla="*/ 16668 w 2927037"/>
              <a:gd name="connsiteY24" fmla="*/ 1597392 h 2592030"/>
              <a:gd name="connsiteX25" fmla="*/ 0 w 2927037"/>
              <a:gd name="connsiteY25" fmla="*/ 1580624 h 2592030"/>
              <a:gd name="connsiteX26" fmla="*/ 0 w 2927037"/>
              <a:gd name="connsiteY26" fmla="*/ 1335613 h 2592030"/>
              <a:gd name="connsiteX27" fmla="*/ 2439 w 2927037"/>
              <a:gd name="connsiteY27" fmla="*/ 1326083 h 2592030"/>
              <a:gd name="connsiteX28" fmla="*/ 473611 w 2927037"/>
              <a:gd name="connsiteY28" fmla="*/ 633516 h 2592030"/>
              <a:gd name="connsiteX29" fmla="*/ 487840 w 2927037"/>
              <a:gd name="connsiteY29" fmla="*/ 626398 h 2592030"/>
              <a:gd name="connsiteX30" fmla="*/ 811440 w 2927037"/>
              <a:gd name="connsiteY30" fmla="*/ 626398 h 2592030"/>
              <a:gd name="connsiteX31" fmla="*/ 828108 w 2927037"/>
              <a:gd name="connsiteY31" fmla="*/ 643046 h 2592030"/>
              <a:gd name="connsiteX32" fmla="*/ 828108 w 2927037"/>
              <a:gd name="connsiteY32" fmla="*/ 1335613 h 2592030"/>
              <a:gd name="connsiteX33" fmla="*/ 968497 w 2927037"/>
              <a:gd name="connsiteY33" fmla="*/ 1335613 h 2592030"/>
              <a:gd name="connsiteX34" fmla="*/ 985165 w 2927037"/>
              <a:gd name="connsiteY34" fmla="*/ 1352261 h 2592030"/>
              <a:gd name="connsiteX35" fmla="*/ 968497 w 2927037"/>
              <a:gd name="connsiteY35" fmla="*/ 1368909 h 2592030"/>
              <a:gd name="connsiteX36" fmla="*/ 809136 w 2927037"/>
              <a:gd name="connsiteY36" fmla="*/ 1368909 h 2592030"/>
              <a:gd name="connsiteX37" fmla="*/ 792468 w 2927037"/>
              <a:gd name="connsiteY37" fmla="*/ 1352261 h 2592030"/>
              <a:gd name="connsiteX38" fmla="*/ 792468 w 2927037"/>
              <a:gd name="connsiteY38" fmla="*/ 659694 h 2592030"/>
              <a:gd name="connsiteX39" fmla="*/ 497325 w 2927037"/>
              <a:gd name="connsiteY39" fmla="*/ 659694 h 2592030"/>
              <a:gd name="connsiteX40" fmla="*/ 33336 w 2927037"/>
              <a:gd name="connsiteY40" fmla="*/ 1337905 h 2592030"/>
              <a:gd name="connsiteX41" fmla="*/ 33336 w 2927037"/>
              <a:gd name="connsiteY41" fmla="*/ 1559271 h 2592030"/>
              <a:gd name="connsiteX42" fmla="*/ 485400 w 2927037"/>
              <a:gd name="connsiteY42" fmla="*/ 1559271 h 2592030"/>
              <a:gd name="connsiteX43" fmla="*/ 502068 w 2927037"/>
              <a:gd name="connsiteY43" fmla="*/ 1575919 h 2592030"/>
              <a:gd name="connsiteX44" fmla="*/ 502068 w 2927037"/>
              <a:gd name="connsiteY44" fmla="*/ 1868580 h 2592030"/>
              <a:gd name="connsiteX45" fmla="*/ 1630062 w 2927037"/>
              <a:gd name="connsiteY45" fmla="*/ 2518201 h 2592030"/>
              <a:gd name="connsiteX46" fmla="*/ 1906098 w 2927037"/>
              <a:gd name="connsiteY46" fmla="*/ 2518201 h 2592030"/>
              <a:gd name="connsiteX47" fmla="*/ 2758055 w 2927037"/>
              <a:gd name="connsiteY47" fmla="*/ 2025647 h 2592030"/>
              <a:gd name="connsiteX48" fmla="*/ 2896141 w 2927037"/>
              <a:gd name="connsiteY48" fmla="*/ 1787755 h 2592030"/>
              <a:gd name="connsiteX49" fmla="*/ 2896141 w 2927037"/>
              <a:gd name="connsiteY49" fmla="*/ 802526 h 2592030"/>
              <a:gd name="connsiteX50" fmla="*/ 2758055 w 2927037"/>
              <a:gd name="connsiteY50" fmla="*/ 564512 h 2592030"/>
              <a:gd name="connsiteX51" fmla="*/ 1906098 w 2927037"/>
              <a:gd name="connsiteY51" fmla="*/ 71958 h 2592030"/>
              <a:gd name="connsiteX52" fmla="*/ 1630062 w 2927037"/>
              <a:gd name="connsiteY52" fmla="*/ 71958 h 2592030"/>
              <a:gd name="connsiteX53" fmla="*/ 887597 w 2927037"/>
              <a:gd name="connsiteY53" fmla="*/ 476569 h 2592030"/>
              <a:gd name="connsiteX54" fmla="*/ 863883 w 2927037"/>
              <a:gd name="connsiteY54" fmla="*/ 469331 h 2592030"/>
              <a:gd name="connsiteX55" fmla="*/ 870929 w 2927037"/>
              <a:gd name="connsiteY55" fmla="*/ 445566 h 2592030"/>
              <a:gd name="connsiteX56" fmla="*/ 1611090 w 2927037"/>
              <a:gd name="connsiteY56" fmla="*/ 41076 h 2592030"/>
              <a:gd name="connsiteX57" fmla="*/ 1765725 w 2927037"/>
              <a:gd name="connsiteY57" fmla="*/ 0 h 259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927037" h="2592030">
                <a:moveTo>
                  <a:pt x="406966" y="1076455"/>
                </a:moveTo>
                <a:lnTo>
                  <a:pt x="233244" y="1335840"/>
                </a:lnTo>
                <a:lnTo>
                  <a:pt x="406966" y="1335840"/>
                </a:lnTo>
                <a:close/>
                <a:moveTo>
                  <a:pt x="425992" y="1000314"/>
                </a:moveTo>
                <a:cubicBezTo>
                  <a:pt x="433130" y="1002683"/>
                  <a:pt x="437893" y="1009827"/>
                  <a:pt x="437893" y="1016971"/>
                </a:cubicBezTo>
                <a:lnTo>
                  <a:pt x="437893" y="1352497"/>
                </a:lnTo>
                <a:cubicBezTo>
                  <a:pt x="442655" y="1364398"/>
                  <a:pt x="433142" y="1371541"/>
                  <a:pt x="423617" y="1371541"/>
                </a:cubicBezTo>
                <a:lnTo>
                  <a:pt x="199930" y="1371541"/>
                </a:lnTo>
                <a:cubicBezTo>
                  <a:pt x="192792" y="1371541"/>
                  <a:pt x="188029" y="1366785"/>
                  <a:pt x="183267" y="1362028"/>
                </a:cubicBezTo>
                <a:cubicBezTo>
                  <a:pt x="180891" y="1357271"/>
                  <a:pt x="180891" y="1350128"/>
                  <a:pt x="183267" y="1342984"/>
                </a:cubicBezTo>
                <a:lnTo>
                  <a:pt x="406966" y="1007440"/>
                </a:lnTo>
                <a:cubicBezTo>
                  <a:pt x="411716" y="1000314"/>
                  <a:pt x="418854" y="997927"/>
                  <a:pt x="425992" y="1000314"/>
                </a:cubicBezTo>
                <a:close/>
                <a:moveTo>
                  <a:pt x="1765725" y="0"/>
                </a:moveTo>
                <a:cubicBezTo>
                  <a:pt x="1819269" y="0"/>
                  <a:pt x="1872830" y="13692"/>
                  <a:pt x="1920462" y="41076"/>
                </a:cubicBezTo>
                <a:lnTo>
                  <a:pt x="2772419" y="533630"/>
                </a:lnTo>
                <a:cubicBezTo>
                  <a:pt x="2867548" y="588398"/>
                  <a:pt x="2927037" y="693110"/>
                  <a:pt x="2927037" y="802526"/>
                </a:cubicBezTo>
                <a:lnTo>
                  <a:pt x="2927037" y="1787755"/>
                </a:lnTo>
                <a:cubicBezTo>
                  <a:pt x="2927037" y="1897171"/>
                  <a:pt x="2867548" y="2001882"/>
                  <a:pt x="2772419" y="2056651"/>
                </a:cubicBezTo>
                <a:lnTo>
                  <a:pt x="1920462" y="2549205"/>
                </a:lnTo>
                <a:cubicBezTo>
                  <a:pt x="1875201" y="2577795"/>
                  <a:pt x="1822894" y="2592030"/>
                  <a:pt x="1768147" y="2592030"/>
                </a:cubicBezTo>
                <a:cubicBezTo>
                  <a:pt x="1713401" y="2592030"/>
                  <a:pt x="1661094" y="2577795"/>
                  <a:pt x="1613394" y="2551617"/>
                </a:cubicBezTo>
                <a:lnTo>
                  <a:pt x="485400" y="1901876"/>
                </a:lnTo>
                <a:cubicBezTo>
                  <a:pt x="475915" y="1901876"/>
                  <a:pt x="468868" y="1894758"/>
                  <a:pt x="468868" y="1885228"/>
                </a:cubicBezTo>
                <a:lnTo>
                  <a:pt x="468868" y="1597392"/>
                </a:lnTo>
                <a:lnTo>
                  <a:pt x="16668" y="1597392"/>
                </a:lnTo>
                <a:cubicBezTo>
                  <a:pt x="7182" y="1597392"/>
                  <a:pt x="0" y="1590154"/>
                  <a:pt x="0" y="1580624"/>
                </a:cubicBezTo>
                <a:lnTo>
                  <a:pt x="0" y="1335613"/>
                </a:lnTo>
                <a:cubicBezTo>
                  <a:pt x="0" y="1333201"/>
                  <a:pt x="0" y="1328375"/>
                  <a:pt x="2439" y="1326083"/>
                </a:cubicBezTo>
                <a:lnTo>
                  <a:pt x="473611" y="633516"/>
                </a:lnTo>
                <a:cubicBezTo>
                  <a:pt x="475915" y="628811"/>
                  <a:pt x="483097" y="626398"/>
                  <a:pt x="487840" y="626398"/>
                </a:cubicBezTo>
                <a:lnTo>
                  <a:pt x="811440" y="626398"/>
                </a:lnTo>
                <a:cubicBezTo>
                  <a:pt x="821061" y="626398"/>
                  <a:pt x="828108" y="633516"/>
                  <a:pt x="828108" y="643046"/>
                </a:cubicBezTo>
                <a:lnTo>
                  <a:pt x="828108" y="1335613"/>
                </a:lnTo>
                <a:lnTo>
                  <a:pt x="968497" y="1335613"/>
                </a:lnTo>
                <a:cubicBezTo>
                  <a:pt x="978118" y="1335613"/>
                  <a:pt x="985165" y="1342731"/>
                  <a:pt x="985165" y="1352261"/>
                </a:cubicBezTo>
                <a:cubicBezTo>
                  <a:pt x="985165" y="1361791"/>
                  <a:pt x="978118" y="1368909"/>
                  <a:pt x="968497" y="1368909"/>
                </a:cubicBezTo>
                <a:lnTo>
                  <a:pt x="809136" y="1368909"/>
                </a:lnTo>
                <a:cubicBezTo>
                  <a:pt x="799515" y="1368909"/>
                  <a:pt x="792468" y="1361791"/>
                  <a:pt x="792468" y="1352261"/>
                </a:cubicBezTo>
                <a:lnTo>
                  <a:pt x="792468" y="659694"/>
                </a:lnTo>
                <a:lnTo>
                  <a:pt x="497325" y="659694"/>
                </a:lnTo>
                <a:lnTo>
                  <a:pt x="33336" y="1337905"/>
                </a:lnTo>
                <a:lnTo>
                  <a:pt x="33336" y="1559271"/>
                </a:lnTo>
                <a:lnTo>
                  <a:pt x="485400" y="1559271"/>
                </a:lnTo>
                <a:cubicBezTo>
                  <a:pt x="495022" y="1559271"/>
                  <a:pt x="502068" y="1566389"/>
                  <a:pt x="502068" y="1575919"/>
                </a:cubicBezTo>
                <a:lnTo>
                  <a:pt x="502068" y="1868580"/>
                </a:lnTo>
                <a:lnTo>
                  <a:pt x="1630062" y="2518201"/>
                </a:lnTo>
                <a:cubicBezTo>
                  <a:pt x="1715705" y="2568265"/>
                  <a:pt x="1820455" y="2568265"/>
                  <a:pt x="1906098" y="2518201"/>
                </a:cubicBezTo>
                <a:lnTo>
                  <a:pt x="2758055" y="2025647"/>
                </a:lnTo>
                <a:cubicBezTo>
                  <a:pt x="2843698" y="1975704"/>
                  <a:pt x="2896141" y="1885228"/>
                  <a:pt x="2896141" y="1787755"/>
                </a:cubicBezTo>
                <a:lnTo>
                  <a:pt x="2896141" y="802526"/>
                </a:lnTo>
                <a:cubicBezTo>
                  <a:pt x="2896141" y="704932"/>
                  <a:pt x="2843698" y="612163"/>
                  <a:pt x="2758055" y="564512"/>
                </a:cubicBezTo>
                <a:lnTo>
                  <a:pt x="1906098" y="71958"/>
                </a:lnTo>
                <a:cubicBezTo>
                  <a:pt x="1820455" y="22015"/>
                  <a:pt x="1715705" y="22015"/>
                  <a:pt x="1630062" y="71958"/>
                </a:cubicBezTo>
                <a:lnTo>
                  <a:pt x="887597" y="476569"/>
                </a:lnTo>
                <a:cubicBezTo>
                  <a:pt x="878111" y="481274"/>
                  <a:pt x="868625" y="478861"/>
                  <a:pt x="863883" y="469331"/>
                </a:cubicBezTo>
                <a:cubicBezTo>
                  <a:pt x="859140" y="459801"/>
                  <a:pt x="861443" y="450391"/>
                  <a:pt x="870929" y="445566"/>
                </a:cubicBezTo>
                <a:lnTo>
                  <a:pt x="1611090" y="41076"/>
                </a:lnTo>
                <a:cubicBezTo>
                  <a:pt x="1658655" y="13692"/>
                  <a:pt x="1712181" y="0"/>
                  <a:pt x="1765725" y="0"/>
                </a:cubicBezTo>
                <a:close/>
              </a:path>
            </a:pathLst>
          </a:custGeom>
          <a:solidFill>
            <a:schemeClr val="accent3"/>
          </a:solidFill>
          <a:ln w="12700">
            <a:miter lim="400000"/>
          </a:ln>
        </p:spPr>
        <p:txBody>
          <a:bodyPr wrap="square" lIns="28575" tIns="28575" rIns="28575" bIns="28575" anchor="ctr">
            <a:noAutofit/>
          </a:bodyPr>
          <a:lstStyle/>
          <a:p>
            <a:pPr>
              <a:defRPr sz="3000">
                <a:solidFill>
                  <a:srgbClr val="FFFFFF"/>
                </a:solidFill>
              </a:defRPr>
            </a:pPr>
            <a:endParaRPr sz="2800" dirty="0"/>
          </a:p>
        </p:txBody>
      </p:sp>
      <p:sp>
        <p:nvSpPr>
          <p:cNvPr id="8" name="Shape">
            <a:extLst>
              <a:ext uri="{FF2B5EF4-FFF2-40B4-BE49-F238E27FC236}">
                <a16:creationId xmlns:a16="http://schemas.microsoft.com/office/drawing/2014/main" id="{C27DE23F-5DEB-425C-AE67-7CD1D61A25A4}"/>
              </a:ext>
            </a:extLst>
          </p:cNvPr>
          <p:cNvSpPr/>
          <p:nvPr/>
        </p:nvSpPr>
        <p:spPr>
          <a:xfrm>
            <a:off x="4703716" y="2505948"/>
            <a:ext cx="2500074" cy="2112584"/>
          </a:xfrm>
          <a:custGeom>
            <a:avLst/>
            <a:gdLst/>
            <a:ahLst/>
            <a:cxnLst>
              <a:cxn ang="0">
                <a:pos x="wd2" y="hd2"/>
              </a:cxn>
              <a:cxn ang="5400000">
                <a:pos x="wd2" y="hd2"/>
              </a:cxn>
              <a:cxn ang="10800000">
                <a:pos x="wd2" y="hd2"/>
              </a:cxn>
              <a:cxn ang="16200000">
                <a:pos x="wd2" y="hd2"/>
              </a:cxn>
            </a:cxnLst>
            <a:rect l="0" t="0" r="r" b="b"/>
            <a:pathLst>
              <a:path w="21600" h="21489" extrusionOk="0">
                <a:moveTo>
                  <a:pt x="12498" y="21489"/>
                </a:moveTo>
                <a:cubicBezTo>
                  <a:pt x="12074" y="21489"/>
                  <a:pt x="11668" y="21371"/>
                  <a:pt x="11298" y="21154"/>
                </a:cubicBezTo>
                <a:lnTo>
                  <a:pt x="3822" y="16547"/>
                </a:lnTo>
                <a:cubicBezTo>
                  <a:pt x="3046" y="16547"/>
                  <a:pt x="2160" y="16291"/>
                  <a:pt x="1569" y="15897"/>
                </a:cubicBezTo>
                <a:cubicBezTo>
                  <a:pt x="960" y="15503"/>
                  <a:pt x="517" y="14952"/>
                  <a:pt x="240" y="14282"/>
                </a:cubicBezTo>
                <a:cubicBezTo>
                  <a:pt x="129" y="13987"/>
                  <a:pt x="55" y="13652"/>
                  <a:pt x="0" y="13318"/>
                </a:cubicBezTo>
                <a:cubicBezTo>
                  <a:pt x="0" y="13318"/>
                  <a:pt x="0" y="13298"/>
                  <a:pt x="0" y="13298"/>
                </a:cubicBezTo>
                <a:lnTo>
                  <a:pt x="0" y="13259"/>
                </a:lnTo>
                <a:cubicBezTo>
                  <a:pt x="0" y="13062"/>
                  <a:pt x="111" y="12944"/>
                  <a:pt x="314" y="12944"/>
                </a:cubicBezTo>
                <a:lnTo>
                  <a:pt x="2455" y="12944"/>
                </a:lnTo>
                <a:cubicBezTo>
                  <a:pt x="2529" y="12944"/>
                  <a:pt x="2677" y="12983"/>
                  <a:pt x="2788" y="13180"/>
                </a:cubicBezTo>
                <a:cubicBezTo>
                  <a:pt x="2788" y="13199"/>
                  <a:pt x="2806" y="13199"/>
                  <a:pt x="2806" y="13219"/>
                </a:cubicBezTo>
                <a:cubicBezTo>
                  <a:pt x="2806" y="13239"/>
                  <a:pt x="2825" y="13298"/>
                  <a:pt x="2898" y="13416"/>
                </a:cubicBezTo>
                <a:cubicBezTo>
                  <a:pt x="2898" y="13416"/>
                  <a:pt x="2898" y="13416"/>
                  <a:pt x="2898" y="13436"/>
                </a:cubicBezTo>
                <a:cubicBezTo>
                  <a:pt x="3065" y="13810"/>
                  <a:pt x="3305" y="13987"/>
                  <a:pt x="3674" y="13987"/>
                </a:cubicBezTo>
                <a:cubicBezTo>
                  <a:pt x="3858" y="13987"/>
                  <a:pt x="4006" y="13948"/>
                  <a:pt x="4154" y="13849"/>
                </a:cubicBezTo>
                <a:cubicBezTo>
                  <a:pt x="4302" y="13751"/>
                  <a:pt x="4412" y="13613"/>
                  <a:pt x="4505" y="13436"/>
                </a:cubicBezTo>
                <a:cubicBezTo>
                  <a:pt x="4597" y="13239"/>
                  <a:pt x="4652" y="13003"/>
                  <a:pt x="4652" y="12727"/>
                </a:cubicBezTo>
                <a:cubicBezTo>
                  <a:pt x="4652" y="12451"/>
                  <a:pt x="4615" y="12235"/>
                  <a:pt x="4523" y="12038"/>
                </a:cubicBezTo>
                <a:cubicBezTo>
                  <a:pt x="4468" y="11861"/>
                  <a:pt x="4357" y="11742"/>
                  <a:pt x="4228" y="11644"/>
                </a:cubicBezTo>
                <a:cubicBezTo>
                  <a:pt x="4080" y="11546"/>
                  <a:pt x="3932" y="11506"/>
                  <a:pt x="3748" y="11506"/>
                </a:cubicBezTo>
                <a:cubicBezTo>
                  <a:pt x="3545" y="11506"/>
                  <a:pt x="3360" y="11565"/>
                  <a:pt x="3194" y="11664"/>
                </a:cubicBezTo>
                <a:cubicBezTo>
                  <a:pt x="3028" y="11762"/>
                  <a:pt x="2917" y="11880"/>
                  <a:pt x="2862" y="12018"/>
                </a:cubicBezTo>
                <a:cubicBezTo>
                  <a:pt x="2825" y="12176"/>
                  <a:pt x="2695" y="12274"/>
                  <a:pt x="2548" y="12274"/>
                </a:cubicBezTo>
                <a:lnTo>
                  <a:pt x="369" y="12274"/>
                </a:lnTo>
                <a:cubicBezTo>
                  <a:pt x="277" y="12274"/>
                  <a:pt x="203" y="12235"/>
                  <a:pt x="148" y="12176"/>
                </a:cubicBezTo>
                <a:cubicBezTo>
                  <a:pt x="92" y="12117"/>
                  <a:pt x="55" y="12038"/>
                  <a:pt x="55" y="11939"/>
                </a:cubicBezTo>
                <a:lnTo>
                  <a:pt x="55" y="5540"/>
                </a:lnTo>
                <a:cubicBezTo>
                  <a:pt x="55" y="5442"/>
                  <a:pt x="92" y="5363"/>
                  <a:pt x="148" y="5304"/>
                </a:cubicBezTo>
                <a:cubicBezTo>
                  <a:pt x="203" y="5245"/>
                  <a:pt x="277" y="5205"/>
                  <a:pt x="369" y="5205"/>
                </a:cubicBezTo>
                <a:lnTo>
                  <a:pt x="6775" y="5205"/>
                </a:lnTo>
                <a:cubicBezTo>
                  <a:pt x="6868" y="5205"/>
                  <a:pt x="6942" y="5245"/>
                  <a:pt x="6997" y="5304"/>
                </a:cubicBezTo>
                <a:cubicBezTo>
                  <a:pt x="7052" y="5363"/>
                  <a:pt x="7089" y="5442"/>
                  <a:pt x="7089" y="5540"/>
                </a:cubicBezTo>
                <a:lnTo>
                  <a:pt x="7089" y="7371"/>
                </a:lnTo>
                <a:cubicBezTo>
                  <a:pt x="7089" y="7470"/>
                  <a:pt x="7052" y="7548"/>
                  <a:pt x="6997" y="7607"/>
                </a:cubicBezTo>
                <a:cubicBezTo>
                  <a:pt x="6942" y="7667"/>
                  <a:pt x="6868" y="7706"/>
                  <a:pt x="6775" y="7706"/>
                </a:cubicBezTo>
                <a:lnTo>
                  <a:pt x="2769" y="7706"/>
                </a:lnTo>
                <a:lnTo>
                  <a:pt x="2769" y="9321"/>
                </a:lnTo>
                <a:cubicBezTo>
                  <a:pt x="3157" y="9104"/>
                  <a:pt x="3600" y="9005"/>
                  <a:pt x="4080" y="9005"/>
                </a:cubicBezTo>
                <a:cubicBezTo>
                  <a:pt x="4800" y="9005"/>
                  <a:pt x="5428" y="9202"/>
                  <a:pt x="5982" y="9596"/>
                </a:cubicBezTo>
                <a:cubicBezTo>
                  <a:pt x="6535" y="9990"/>
                  <a:pt x="6923" y="10522"/>
                  <a:pt x="7182" y="11191"/>
                </a:cubicBezTo>
                <a:cubicBezTo>
                  <a:pt x="7200" y="11270"/>
                  <a:pt x="7182" y="11349"/>
                  <a:pt x="7108" y="11388"/>
                </a:cubicBezTo>
                <a:cubicBezTo>
                  <a:pt x="7034" y="11408"/>
                  <a:pt x="6960" y="11388"/>
                  <a:pt x="6923" y="11309"/>
                </a:cubicBezTo>
                <a:cubicBezTo>
                  <a:pt x="6702" y="10699"/>
                  <a:pt x="6332" y="10207"/>
                  <a:pt x="5834" y="9852"/>
                </a:cubicBezTo>
                <a:cubicBezTo>
                  <a:pt x="5335" y="9498"/>
                  <a:pt x="4745" y="9321"/>
                  <a:pt x="4080" y="9321"/>
                </a:cubicBezTo>
                <a:cubicBezTo>
                  <a:pt x="3600" y="9321"/>
                  <a:pt x="3175" y="9439"/>
                  <a:pt x="2806" y="9675"/>
                </a:cubicBezTo>
                <a:cubicBezTo>
                  <a:pt x="2751" y="9734"/>
                  <a:pt x="2677" y="9734"/>
                  <a:pt x="2603" y="9695"/>
                </a:cubicBezTo>
                <a:cubicBezTo>
                  <a:pt x="2529" y="9655"/>
                  <a:pt x="2492" y="9596"/>
                  <a:pt x="2492" y="9498"/>
                </a:cubicBezTo>
                <a:lnTo>
                  <a:pt x="2492" y="7667"/>
                </a:lnTo>
                <a:cubicBezTo>
                  <a:pt x="2492" y="7529"/>
                  <a:pt x="2585" y="7450"/>
                  <a:pt x="2695" y="7450"/>
                </a:cubicBezTo>
                <a:lnTo>
                  <a:pt x="6775" y="7450"/>
                </a:lnTo>
                <a:cubicBezTo>
                  <a:pt x="6794" y="7450"/>
                  <a:pt x="6794" y="7450"/>
                  <a:pt x="6794" y="7430"/>
                </a:cubicBezTo>
                <a:cubicBezTo>
                  <a:pt x="6794" y="7430"/>
                  <a:pt x="6812" y="7411"/>
                  <a:pt x="6812" y="7411"/>
                </a:cubicBezTo>
                <a:lnTo>
                  <a:pt x="6812" y="5540"/>
                </a:lnTo>
                <a:cubicBezTo>
                  <a:pt x="6812" y="5520"/>
                  <a:pt x="6812" y="5520"/>
                  <a:pt x="6794" y="5520"/>
                </a:cubicBezTo>
                <a:cubicBezTo>
                  <a:pt x="6794" y="5520"/>
                  <a:pt x="6775" y="5501"/>
                  <a:pt x="6775" y="5501"/>
                </a:cubicBezTo>
                <a:lnTo>
                  <a:pt x="369" y="5501"/>
                </a:lnTo>
                <a:cubicBezTo>
                  <a:pt x="351" y="5501"/>
                  <a:pt x="351" y="5501"/>
                  <a:pt x="351" y="5520"/>
                </a:cubicBezTo>
                <a:cubicBezTo>
                  <a:pt x="351" y="5520"/>
                  <a:pt x="332" y="5540"/>
                  <a:pt x="332" y="5540"/>
                </a:cubicBezTo>
                <a:lnTo>
                  <a:pt x="332" y="11939"/>
                </a:lnTo>
                <a:cubicBezTo>
                  <a:pt x="332" y="11959"/>
                  <a:pt x="332" y="11959"/>
                  <a:pt x="351" y="11959"/>
                </a:cubicBezTo>
                <a:cubicBezTo>
                  <a:pt x="351" y="11959"/>
                  <a:pt x="369" y="11979"/>
                  <a:pt x="369" y="11979"/>
                </a:cubicBezTo>
                <a:lnTo>
                  <a:pt x="2548" y="11979"/>
                </a:lnTo>
                <a:cubicBezTo>
                  <a:pt x="2585" y="11979"/>
                  <a:pt x="2585" y="11979"/>
                  <a:pt x="2603" y="11920"/>
                </a:cubicBezTo>
                <a:cubicBezTo>
                  <a:pt x="2695" y="11703"/>
                  <a:pt x="2843" y="11526"/>
                  <a:pt x="3065" y="11388"/>
                </a:cubicBezTo>
                <a:cubicBezTo>
                  <a:pt x="3286" y="11270"/>
                  <a:pt x="3508" y="11191"/>
                  <a:pt x="3766" y="11191"/>
                </a:cubicBezTo>
                <a:cubicBezTo>
                  <a:pt x="3988" y="11191"/>
                  <a:pt x="4209" y="11250"/>
                  <a:pt x="4394" y="11368"/>
                </a:cubicBezTo>
                <a:cubicBezTo>
                  <a:pt x="4578" y="11486"/>
                  <a:pt x="4708" y="11664"/>
                  <a:pt x="4800" y="11880"/>
                </a:cubicBezTo>
                <a:cubicBezTo>
                  <a:pt x="4892" y="12097"/>
                  <a:pt x="4948" y="12372"/>
                  <a:pt x="4948" y="12688"/>
                </a:cubicBezTo>
                <a:cubicBezTo>
                  <a:pt x="4948" y="13022"/>
                  <a:pt x="4892" y="13318"/>
                  <a:pt x="4763" y="13534"/>
                </a:cubicBezTo>
                <a:cubicBezTo>
                  <a:pt x="4652" y="13751"/>
                  <a:pt x="4505" y="13948"/>
                  <a:pt x="4320" y="14066"/>
                </a:cubicBezTo>
                <a:cubicBezTo>
                  <a:pt x="4135" y="14184"/>
                  <a:pt x="3914" y="14243"/>
                  <a:pt x="3692" y="14243"/>
                </a:cubicBezTo>
                <a:cubicBezTo>
                  <a:pt x="3231" y="14243"/>
                  <a:pt x="2880" y="14007"/>
                  <a:pt x="2677" y="13534"/>
                </a:cubicBezTo>
                <a:cubicBezTo>
                  <a:pt x="2622" y="13436"/>
                  <a:pt x="2585" y="13337"/>
                  <a:pt x="2566" y="13259"/>
                </a:cubicBezTo>
                <a:cubicBezTo>
                  <a:pt x="2529" y="13199"/>
                  <a:pt x="2511" y="13199"/>
                  <a:pt x="2492" y="13199"/>
                </a:cubicBezTo>
                <a:lnTo>
                  <a:pt x="351" y="13199"/>
                </a:lnTo>
                <a:cubicBezTo>
                  <a:pt x="332" y="13199"/>
                  <a:pt x="314" y="13199"/>
                  <a:pt x="314" y="13199"/>
                </a:cubicBezTo>
                <a:cubicBezTo>
                  <a:pt x="314" y="13199"/>
                  <a:pt x="314" y="13199"/>
                  <a:pt x="314" y="13219"/>
                </a:cubicBezTo>
                <a:lnTo>
                  <a:pt x="314" y="13239"/>
                </a:lnTo>
                <a:cubicBezTo>
                  <a:pt x="369" y="13554"/>
                  <a:pt x="443" y="13849"/>
                  <a:pt x="535" y="14125"/>
                </a:cubicBezTo>
                <a:cubicBezTo>
                  <a:pt x="775" y="14735"/>
                  <a:pt x="1200" y="15247"/>
                  <a:pt x="1754" y="15602"/>
                </a:cubicBezTo>
                <a:cubicBezTo>
                  <a:pt x="2308" y="15956"/>
                  <a:pt x="3157" y="16192"/>
                  <a:pt x="3914" y="16192"/>
                </a:cubicBezTo>
                <a:cubicBezTo>
                  <a:pt x="3932" y="16192"/>
                  <a:pt x="3969" y="16192"/>
                  <a:pt x="3988" y="16212"/>
                </a:cubicBezTo>
                <a:lnTo>
                  <a:pt x="11502" y="20839"/>
                </a:lnTo>
                <a:cubicBezTo>
                  <a:pt x="12166" y="21253"/>
                  <a:pt x="12978" y="21253"/>
                  <a:pt x="13643" y="20839"/>
                </a:cubicBezTo>
                <a:lnTo>
                  <a:pt x="20252" y="16763"/>
                </a:lnTo>
                <a:cubicBezTo>
                  <a:pt x="20917" y="16350"/>
                  <a:pt x="21323" y="15602"/>
                  <a:pt x="21323" y="14794"/>
                </a:cubicBezTo>
                <a:lnTo>
                  <a:pt x="21323" y="6643"/>
                </a:lnTo>
                <a:cubicBezTo>
                  <a:pt x="21323" y="5835"/>
                  <a:pt x="20917" y="5067"/>
                  <a:pt x="20252" y="4674"/>
                </a:cubicBezTo>
                <a:lnTo>
                  <a:pt x="13643" y="598"/>
                </a:lnTo>
                <a:cubicBezTo>
                  <a:pt x="12978" y="184"/>
                  <a:pt x="12166" y="184"/>
                  <a:pt x="11502" y="598"/>
                </a:cubicBezTo>
                <a:cubicBezTo>
                  <a:pt x="11483" y="618"/>
                  <a:pt x="11465" y="618"/>
                  <a:pt x="11446" y="618"/>
                </a:cubicBezTo>
                <a:lnTo>
                  <a:pt x="5649" y="3945"/>
                </a:lnTo>
                <a:cubicBezTo>
                  <a:pt x="5575" y="3985"/>
                  <a:pt x="5502" y="3965"/>
                  <a:pt x="5465" y="3886"/>
                </a:cubicBezTo>
                <a:cubicBezTo>
                  <a:pt x="5428" y="3807"/>
                  <a:pt x="5446" y="3729"/>
                  <a:pt x="5520" y="3689"/>
                </a:cubicBezTo>
                <a:lnTo>
                  <a:pt x="11354" y="342"/>
                </a:lnTo>
                <a:cubicBezTo>
                  <a:pt x="11372" y="342"/>
                  <a:pt x="11391" y="322"/>
                  <a:pt x="11409" y="322"/>
                </a:cubicBezTo>
                <a:cubicBezTo>
                  <a:pt x="12148" y="-111"/>
                  <a:pt x="13052" y="-111"/>
                  <a:pt x="13791" y="342"/>
                </a:cubicBezTo>
                <a:lnTo>
                  <a:pt x="20400" y="4418"/>
                </a:lnTo>
                <a:cubicBezTo>
                  <a:pt x="21138" y="4871"/>
                  <a:pt x="21600" y="5737"/>
                  <a:pt x="21600" y="6643"/>
                </a:cubicBezTo>
                <a:lnTo>
                  <a:pt x="21600" y="14794"/>
                </a:lnTo>
                <a:cubicBezTo>
                  <a:pt x="21600" y="15700"/>
                  <a:pt x="21138" y="16566"/>
                  <a:pt x="20400" y="17019"/>
                </a:cubicBezTo>
                <a:lnTo>
                  <a:pt x="13791" y="21095"/>
                </a:lnTo>
                <a:cubicBezTo>
                  <a:pt x="13329" y="21371"/>
                  <a:pt x="12923" y="21489"/>
                  <a:pt x="12498" y="21489"/>
                </a:cubicBezTo>
                <a:close/>
              </a:path>
            </a:pathLst>
          </a:custGeom>
          <a:solidFill>
            <a:schemeClr val="accent5"/>
          </a:solidFill>
          <a:ln w="12700">
            <a:miter lim="400000"/>
          </a:ln>
        </p:spPr>
        <p:txBody>
          <a:bodyPr lIns="28575" tIns="28575" rIns="28575" bIns="28575" anchor="ctr"/>
          <a:lstStyle/>
          <a:p>
            <a:pPr>
              <a:defRPr sz="3000">
                <a:solidFill>
                  <a:srgbClr val="FFFFFF"/>
                </a:solidFill>
              </a:defRPr>
            </a:pPr>
            <a:endParaRPr sz="2800"/>
          </a:p>
        </p:txBody>
      </p:sp>
      <p:grpSp>
        <p:nvGrpSpPr>
          <p:cNvPr id="11" name="Group 10">
            <a:extLst>
              <a:ext uri="{FF2B5EF4-FFF2-40B4-BE49-F238E27FC236}">
                <a16:creationId xmlns:a16="http://schemas.microsoft.com/office/drawing/2014/main" id="{688E189F-4102-4655-9CED-6190017027D0}"/>
              </a:ext>
            </a:extLst>
          </p:cNvPr>
          <p:cNvGrpSpPr/>
          <p:nvPr/>
        </p:nvGrpSpPr>
        <p:grpSpPr>
          <a:xfrm>
            <a:off x="4177968" y="951352"/>
            <a:ext cx="1352903" cy="1537809"/>
            <a:chOff x="8921977" y="1230761"/>
            <a:chExt cx="2926080" cy="2050416"/>
          </a:xfrm>
        </p:grpSpPr>
        <p:sp>
          <p:nvSpPr>
            <p:cNvPr id="12" name="TextBox 11">
              <a:extLst>
                <a:ext uri="{FF2B5EF4-FFF2-40B4-BE49-F238E27FC236}">
                  <a16:creationId xmlns:a16="http://schemas.microsoft.com/office/drawing/2014/main" id="{DECE7D9C-6E43-4FE0-BE93-AB669D7B5470}"/>
                </a:ext>
              </a:extLst>
            </p:cNvPr>
            <p:cNvSpPr txBox="1"/>
            <p:nvPr/>
          </p:nvSpPr>
          <p:spPr>
            <a:xfrm>
              <a:off x="8921977" y="1230761"/>
              <a:ext cx="2926080" cy="697629"/>
            </a:xfrm>
            <a:prstGeom prst="rect">
              <a:avLst/>
            </a:prstGeom>
            <a:noFill/>
          </p:spPr>
          <p:txBody>
            <a:bodyPr wrap="square" lIns="0" rIns="0" rtlCol="0" anchor="b">
              <a:spAutoFit/>
            </a:bodyPr>
            <a:lstStyle/>
            <a:p>
              <a:pPr algn="ctr"/>
              <a:r>
                <a:rPr lang="en-US" b="1" noProof="1">
                  <a:solidFill>
                    <a:srgbClr val="070A0D"/>
                  </a:solidFill>
                  <a:latin typeface="Merriweather" panose="020B0604020202020204" charset="0"/>
                </a:rPr>
                <a:t>Data Visualization</a:t>
              </a:r>
            </a:p>
          </p:txBody>
        </p:sp>
        <p:sp>
          <p:nvSpPr>
            <p:cNvPr id="13" name="TextBox 12">
              <a:extLst>
                <a:ext uri="{FF2B5EF4-FFF2-40B4-BE49-F238E27FC236}">
                  <a16:creationId xmlns:a16="http://schemas.microsoft.com/office/drawing/2014/main" id="{8FDA9113-88AD-4F91-8D0B-EE684AFE2DF5}"/>
                </a:ext>
              </a:extLst>
            </p:cNvPr>
            <p:cNvSpPr txBox="1"/>
            <p:nvPr/>
          </p:nvSpPr>
          <p:spPr>
            <a:xfrm>
              <a:off x="9115248" y="2111624"/>
              <a:ext cx="2539535" cy="1169553"/>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noProof="1">
                  <a:solidFill>
                    <a:srgbClr val="070A0D"/>
                  </a:solidFill>
                  <a:latin typeface="Merriweather" panose="020B0604020202020204" charset="0"/>
                </a:rPr>
                <a:t>Bar Graph</a:t>
              </a:r>
            </a:p>
            <a:p>
              <a:pPr marL="171450" indent="-171450" algn="just">
                <a:buFont typeface="Arial" panose="020B0604020202020204" pitchFamily="34" charset="0"/>
                <a:buChar char="•"/>
              </a:pPr>
              <a:r>
                <a:rPr lang="en-US" sz="1100" noProof="1">
                  <a:solidFill>
                    <a:srgbClr val="070A0D"/>
                  </a:solidFill>
                  <a:latin typeface="Merriweather" panose="020B0604020202020204" charset="0"/>
                </a:rPr>
                <a:t>Bubble Chart</a:t>
              </a:r>
            </a:p>
            <a:p>
              <a:pPr marL="171450" indent="-171450" algn="just">
                <a:buFont typeface="Arial" panose="020B0604020202020204" pitchFamily="34" charset="0"/>
                <a:buChar char="•"/>
              </a:pPr>
              <a:r>
                <a:rPr lang="en-US" sz="1100" noProof="1">
                  <a:solidFill>
                    <a:srgbClr val="070A0D"/>
                  </a:solidFill>
                  <a:latin typeface="Merriweather" panose="020B0604020202020204" charset="0"/>
                </a:rPr>
                <a:t>Overlay Chart</a:t>
              </a:r>
              <a:endParaRPr lang="en-US" sz="1800" noProof="1">
                <a:solidFill>
                  <a:srgbClr val="070A0D"/>
                </a:solidFill>
                <a:latin typeface="Merriweather" panose="020B0604020202020204" charset="0"/>
              </a:endParaRPr>
            </a:p>
            <a:p>
              <a:pPr marL="171450" indent="-171450" algn="just">
                <a:buFont typeface="Arial" panose="020B0604020202020204" pitchFamily="34" charset="0"/>
                <a:buChar char="•"/>
              </a:pPr>
              <a:endParaRPr lang="en-US" sz="1800" noProof="1">
                <a:solidFill>
                  <a:srgbClr val="070A0D"/>
                </a:solidFill>
                <a:latin typeface="Merriweather" panose="020B0604020202020204" charset="0"/>
              </a:endParaRPr>
            </a:p>
          </p:txBody>
        </p:sp>
      </p:grpSp>
      <p:grpSp>
        <p:nvGrpSpPr>
          <p:cNvPr id="14" name="Group 13">
            <a:extLst>
              <a:ext uri="{FF2B5EF4-FFF2-40B4-BE49-F238E27FC236}">
                <a16:creationId xmlns:a16="http://schemas.microsoft.com/office/drawing/2014/main" id="{528EAF6F-538D-48B1-9729-165BECC5ACA1}"/>
              </a:ext>
            </a:extLst>
          </p:cNvPr>
          <p:cNvGrpSpPr/>
          <p:nvPr/>
        </p:nvGrpSpPr>
        <p:grpSpPr>
          <a:xfrm>
            <a:off x="1423839" y="1047419"/>
            <a:ext cx="1512095" cy="1425567"/>
            <a:chOff x="8921977" y="1230762"/>
            <a:chExt cx="2926080" cy="1900757"/>
          </a:xfrm>
        </p:grpSpPr>
        <p:sp>
          <p:nvSpPr>
            <p:cNvPr id="15" name="TextBox 14">
              <a:extLst>
                <a:ext uri="{FF2B5EF4-FFF2-40B4-BE49-F238E27FC236}">
                  <a16:creationId xmlns:a16="http://schemas.microsoft.com/office/drawing/2014/main" id="{BF497305-7070-4FDA-8E5A-60B2DD7CF963}"/>
                </a:ext>
              </a:extLst>
            </p:cNvPr>
            <p:cNvSpPr txBox="1"/>
            <p:nvPr/>
          </p:nvSpPr>
          <p:spPr>
            <a:xfrm>
              <a:off x="8921977" y="1230762"/>
              <a:ext cx="2926080" cy="697628"/>
            </a:xfrm>
            <a:prstGeom prst="rect">
              <a:avLst/>
            </a:prstGeom>
            <a:noFill/>
          </p:spPr>
          <p:txBody>
            <a:bodyPr wrap="square" lIns="0" rIns="0" rtlCol="0" anchor="b">
              <a:spAutoFit/>
            </a:bodyPr>
            <a:lstStyle/>
            <a:p>
              <a:pPr algn="ctr"/>
              <a:r>
                <a:rPr lang="en-US" b="1" noProof="1">
                  <a:solidFill>
                    <a:srgbClr val="070A0D"/>
                  </a:solidFill>
                  <a:latin typeface="Merriweather" panose="020B0604020202020204" charset="0"/>
                </a:rPr>
                <a:t>Data Transformation</a:t>
              </a:r>
            </a:p>
          </p:txBody>
        </p:sp>
        <p:sp>
          <p:nvSpPr>
            <p:cNvPr id="16" name="TextBox 15">
              <a:extLst>
                <a:ext uri="{FF2B5EF4-FFF2-40B4-BE49-F238E27FC236}">
                  <a16:creationId xmlns:a16="http://schemas.microsoft.com/office/drawing/2014/main" id="{E517D531-FA5E-4FBE-9F4F-45405786CF60}"/>
                </a:ext>
              </a:extLst>
            </p:cNvPr>
            <p:cNvSpPr txBox="1"/>
            <p:nvPr/>
          </p:nvSpPr>
          <p:spPr>
            <a:xfrm>
              <a:off x="8921977" y="2105597"/>
              <a:ext cx="2926080" cy="1025922"/>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noProof="1">
                  <a:solidFill>
                    <a:srgbClr val="070A0D"/>
                  </a:solidFill>
                  <a:latin typeface="Merriweather" panose="020B0604020202020204" charset="0"/>
                </a:rPr>
                <a:t>Cleaning</a:t>
              </a:r>
            </a:p>
            <a:p>
              <a:pPr marL="171450" indent="-171450" algn="just">
                <a:buFont typeface="Arial" panose="020B0604020202020204" pitchFamily="34" charset="0"/>
                <a:buChar char="•"/>
              </a:pPr>
              <a:r>
                <a:rPr lang="en-US" sz="1100" noProof="1">
                  <a:solidFill>
                    <a:srgbClr val="070A0D"/>
                  </a:solidFill>
                  <a:latin typeface="Merriweather" panose="020B0604020202020204" charset="0"/>
                </a:rPr>
                <a:t>Manipulation</a:t>
              </a:r>
            </a:p>
            <a:p>
              <a:pPr marL="171450" indent="-171450" algn="just">
                <a:buFont typeface="Arial" panose="020B0604020202020204" pitchFamily="34" charset="0"/>
                <a:buChar char="•"/>
              </a:pPr>
              <a:r>
                <a:rPr lang="en-US" sz="1100" noProof="1">
                  <a:solidFill>
                    <a:srgbClr val="070A0D"/>
                  </a:solidFill>
                  <a:latin typeface="Merriweather" panose="020B0604020202020204" charset="0"/>
                </a:rPr>
                <a:t>Encoding</a:t>
              </a:r>
            </a:p>
            <a:p>
              <a:pPr marL="171450" indent="-171450" algn="just">
                <a:buFont typeface="Arial" panose="020B0604020202020204" pitchFamily="34" charset="0"/>
                <a:buChar char="•"/>
              </a:pPr>
              <a:endParaRPr lang="en-US" sz="1100" noProof="1">
                <a:solidFill>
                  <a:srgbClr val="070A0D"/>
                </a:solidFill>
                <a:latin typeface="Merriweather" panose="020B0604020202020204" charset="0"/>
              </a:endParaRPr>
            </a:p>
          </p:txBody>
        </p:sp>
      </p:grpSp>
      <p:grpSp>
        <p:nvGrpSpPr>
          <p:cNvPr id="17" name="Group 16">
            <a:extLst>
              <a:ext uri="{FF2B5EF4-FFF2-40B4-BE49-F238E27FC236}">
                <a16:creationId xmlns:a16="http://schemas.microsoft.com/office/drawing/2014/main" id="{024D5EE5-CCC0-4C2D-A459-594E837D7D24}"/>
              </a:ext>
            </a:extLst>
          </p:cNvPr>
          <p:cNvGrpSpPr/>
          <p:nvPr/>
        </p:nvGrpSpPr>
        <p:grpSpPr>
          <a:xfrm>
            <a:off x="6781093" y="785809"/>
            <a:ext cx="1352903" cy="1629335"/>
            <a:chOff x="8921977" y="1230762"/>
            <a:chExt cx="2926080" cy="2172449"/>
          </a:xfrm>
        </p:grpSpPr>
        <p:sp>
          <p:nvSpPr>
            <p:cNvPr id="18" name="TextBox 17">
              <a:extLst>
                <a:ext uri="{FF2B5EF4-FFF2-40B4-BE49-F238E27FC236}">
                  <a16:creationId xmlns:a16="http://schemas.microsoft.com/office/drawing/2014/main" id="{0CFC3D38-8DA1-424D-9ECC-1FB9C1B9F541}"/>
                </a:ext>
              </a:extLst>
            </p:cNvPr>
            <p:cNvSpPr txBox="1"/>
            <p:nvPr/>
          </p:nvSpPr>
          <p:spPr>
            <a:xfrm>
              <a:off x="8921977" y="1230762"/>
              <a:ext cx="2926080" cy="697627"/>
            </a:xfrm>
            <a:prstGeom prst="rect">
              <a:avLst/>
            </a:prstGeom>
            <a:noFill/>
          </p:spPr>
          <p:txBody>
            <a:bodyPr wrap="square" lIns="0" rIns="0" rtlCol="0" anchor="b">
              <a:spAutoFit/>
            </a:bodyPr>
            <a:lstStyle/>
            <a:p>
              <a:pPr algn="ctr"/>
              <a:r>
                <a:rPr lang="en-US" b="1" noProof="1">
                  <a:solidFill>
                    <a:srgbClr val="070A0D"/>
                  </a:solidFill>
                  <a:latin typeface="Merriweather" panose="020B0604020202020204" charset="0"/>
                </a:rPr>
                <a:t>Data Modelling</a:t>
              </a:r>
            </a:p>
          </p:txBody>
        </p:sp>
        <p:sp>
          <p:nvSpPr>
            <p:cNvPr id="19" name="TextBox 18">
              <a:extLst>
                <a:ext uri="{FF2B5EF4-FFF2-40B4-BE49-F238E27FC236}">
                  <a16:creationId xmlns:a16="http://schemas.microsoft.com/office/drawing/2014/main" id="{57EC90E3-2A90-4A6C-9703-A32980A5EC45}"/>
                </a:ext>
              </a:extLst>
            </p:cNvPr>
            <p:cNvSpPr txBox="1"/>
            <p:nvPr/>
          </p:nvSpPr>
          <p:spPr>
            <a:xfrm>
              <a:off x="9115248" y="1925881"/>
              <a:ext cx="2539535" cy="1477330"/>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noProof="1">
                  <a:solidFill>
                    <a:srgbClr val="070A0D"/>
                  </a:solidFill>
                  <a:latin typeface="Merriweather" panose="020B0604020202020204" charset="0"/>
                </a:rPr>
                <a:t>Decision Tree</a:t>
              </a:r>
            </a:p>
            <a:p>
              <a:pPr marL="171450" indent="-171450" algn="just">
                <a:buFont typeface="Arial" panose="020B0604020202020204" pitchFamily="34" charset="0"/>
                <a:buChar char="•"/>
              </a:pPr>
              <a:r>
                <a:rPr lang="en-US" sz="1100" noProof="1">
                  <a:solidFill>
                    <a:srgbClr val="070A0D"/>
                  </a:solidFill>
                  <a:latin typeface="Merriweather" panose="020B0604020202020204" charset="0"/>
                </a:rPr>
                <a:t>Random Forest</a:t>
              </a:r>
            </a:p>
            <a:p>
              <a:pPr marL="171450" indent="-171450" algn="just">
                <a:buFont typeface="Arial" panose="020B0604020202020204" pitchFamily="34" charset="0"/>
                <a:buChar char="•"/>
              </a:pPr>
              <a:r>
                <a:rPr lang="en-US" sz="1100" noProof="1">
                  <a:solidFill>
                    <a:srgbClr val="070A0D"/>
                  </a:solidFill>
                  <a:latin typeface="Merriweather" panose="020B0604020202020204" charset="0"/>
                </a:rPr>
                <a:t>Linear Regression</a:t>
              </a:r>
            </a:p>
            <a:p>
              <a:pPr marL="171450" indent="-171450" algn="just">
                <a:buFont typeface="Arial" panose="020B0604020202020204" pitchFamily="34" charset="0"/>
                <a:buChar char="•"/>
              </a:pPr>
              <a:r>
                <a:rPr lang="en-US" sz="1100" noProof="1">
                  <a:solidFill>
                    <a:srgbClr val="070A0D"/>
                  </a:solidFill>
                  <a:latin typeface="Merriweather" panose="020B0604020202020204" charset="0"/>
                </a:rPr>
                <a:t>XG Boost</a:t>
              </a:r>
            </a:p>
          </p:txBody>
        </p:sp>
      </p:grpSp>
      <p:grpSp>
        <p:nvGrpSpPr>
          <p:cNvPr id="20" name="Group 19">
            <a:extLst>
              <a:ext uri="{FF2B5EF4-FFF2-40B4-BE49-F238E27FC236}">
                <a16:creationId xmlns:a16="http://schemas.microsoft.com/office/drawing/2014/main" id="{A1C04700-9340-4E13-BC58-5BB81D6101C0}"/>
              </a:ext>
            </a:extLst>
          </p:cNvPr>
          <p:cNvGrpSpPr/>
          <p:nvPr/>
        </p:nvGrpSpPr>
        <p:grpSpPr>
          <a:xfrm>
            <a:off x="2795336" y="3018257"/>
            <a:ext cx="1352903" cy="906060"/>
            <a:chOff x="8921977" y="1518020"/>
            <a:chExt cx="2926080" cy="1208082"/>
          </a:xfrm>
        </p:grpSpPr>
        <p:sp>
          <p:nvSpPr>
            <p:cNvPr id="21" name="TextBox 20">
              <a:extLst>
                <a:ext uri="{FF2B5EF4-FFF2-40B4-BE49-F238E27FC236}">
                  <a16:creationId xmlns:a16="http://schemas.microsoft.com/office/drawing/2014/main" id="{C7817B19-AEC3-4780-A27A-3B392D3096DD}"/>
                </a:ext>
              </a:extLst>
            </p:cNvPr>
            <p:cNvSpPr txBox="1"/>
            <p:nvPr/>
          </p:nvSpPr>
          <p:spPr>
            <a:xfrm>
              <a:off x="8921977" y="1518020"/>
              <a:ext cx="2926080" cy="410370"/>
            </a:xfrm>
            <a:prstGeom prst="rect">
              <a:avLst/>
            </a:prstGeom>
            <a:noFill/>
          </p:spPr>
          <p:txBody>
            <a:bodyPr wrap="square" lIns="0" rIns="0" rtlCol="0" anchor="b">
              <a:spAutoFit/>
            </a:bodyPr>
            <a:lstStyle/>
            <a:p>
              <a:pPr algn="ctr"/>
              <a:r>
                <a:rPr lang="en-US" b="1" noProof="1">
                  <a:solidFill>
                    <a:srgbClr val="070A0D"/>
                  </a:solidFill>
                  <a:latin typeface="Merriweather" panose="020B0604020202020204" charset="0"/>
                </a:rPr>
                <a:t>Data Mining</a:t>
              </a:r>
            </a:p>
          </p:txBody>
        </p:sp>
        <p:sp>
          <p:nvSpPr>
            <p:cNvPr id="22" name="TextBox 21">
              <a:extLst>
                <a:ext uri="{FF2B5EF4-FFF2-40B4-BE49-F238E27FC236}">
                  <a16:creationId xmlns:a16="http://schemas.microsoft.com/office/drawing/2014/main" id="{5F72AE31-55E3-4981-A1BF-1DF9E8EA7E44}"/>
                </a:ext>
              </a:extLst>
            </p:cNvPr>
            <p:cNvSpPr txBox="1"/>
            <p:nvPr/>
          </p:nvSpPr>
          <p:spPr>
            <a:xfrm>
              <a:off x="9115248" y="1925882"/>
              <a:ext cx="2539535" cy="800220"/>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noProof="1">
                  <a:solidFill>
                    <a:srgbClr val="070A0D"/>
                  </a:solidFill>
                  <a:latin typeface="Merriweather" panose="020B0604020202020204" charset="0"/>
                </a:rPr>
                <a:t>NLTK </a:t>
              </a:r>
            </a:p>
            <a:p>
              <a:pPr marL="171450" indent="-171450" algn="just">
                <a:buFont typeface="Arial" panose="020B0604020202020204" pitchFamily="34" charset="0"/>
                <a:buChar char="•"/>
              </a:pPr>
              <a:r>
                <a:rPr lang="en-US" sz="1100" noProof="1">
                  <a:solidFill>
                    <a:srgbClr val="070A0D"/>
                  </a:solidFill>
                  <a:latin typeface="Merriweather" panose="020B0604020202020204" charset="0"/>
                </a:rPr>
                <a:t>Word cloud visualization</a:t>
              </a:r>
            </a:p>
          </p:txBody>
        </p:sp>
      </p:grpSp>
      <p:grpSp>
        <p:nvGrpSpPr>
          <p:cNvPr id="23" name="Group 22">
            <a:extLst>
              <a:ext uri="{FF2B5EF4-FFF2-40B4-BE49-F238E27FC236}">
                <a16:creationId xmlns:a16="http://schemas.microsoft.com/office/drawing/2014/main" id="{51775918-0CC7-4AF4-A2CD-9AA6D3DD256A}"/>
              </a:ext>
            </a:extLst>
          </p:cNvPr>
          <p:cNvGrpSpPr/>
          <p:nvPr/>
        </p:nvGrpSpPr>
        <p:grpSpPr>
          <a:xfrm>
            <a:off x="5428190" y="2956261"/>
            <a:ext cx="1352903" cy="906060"/>
            <a:chOff x="8921977" y="1518020"/>
            <a:chExt cx="2926080" cy="1208084"/>
          </a:xfrm>
        </p:grpSpPr>
        <p:sp>
          <p:nvSpPr>
            <p:cNvPr id="24" name="TextBox 23">
              <a:extLst>
                <a:ext uri="{FF2B5EF4-FFF2-40B4-BE49-F238E27FC236}">
                  <a16:creationId xmlns:a16="http://schemas.microsoft.com/office/drawing/2014/main" id="{F0A1E57C-E42B-47A4-B144-4745F19AA186}"/>
                </a:ext>
              </a:extLst>
            </p:cNvPr>
            <p:cNvSpPr txBox="1"/>
            <p:nvPr/>
          </p:nvSpPr>
          <p:spPr>
            <a:xfrm>
              <a:off x="8921977" y="1518020"/>
              <a:ext cx="2926080" cy="410371"/>
            </a:xfrm>
            <a:prstGeom prst="rect">
              <a:avLst/>
            </a:prstGeom>
            <a:noFill/>
          </p:spPr>
          <p:txBody>
            <a:bodyPr wrap="square" lIns="0" rIns="0" rtlCol="0" anchor="b">
              <a:spAutoFit/>
            </a:bodyPr>
            <a:lstStyle/>
            <a:p>
              <a:pPr algn="ctr"/>
              <a:r>
                <a:rPr lang="en-US" b="1" noProof="1">
                  <a:solidFill>
                    <a:srgbClr val="070A0D"/>
                  </a:solidFill>
                  <a:latin typeface="Merriweather" panose="020B0604020202020204" charset="0"/>
                </a:rPr>
                <a:t>Application</a:t>
              </a:r>
            </a:p>
          </p:txBody>
        </p:sp>
        <p:sp>
          <p:nvSpPr>
            <p:cNvPr id="25" name="TextBox 24">
              <a:extLst>
                <a:ext uri="{FF2B5EF4-FFF2-40B4-BE49-F238E27FC236}">
                  <a16:creationId xmlns:a16="http://schemas.microsoft.com/office/drawing/2014/main" id="{6242BA53-42FD-4ECC-A49F-07EA69617CA3}"/>
                </a:ext>
              </a:extLst>
            </p:cNvPr>
            <p:cNvSpPr txBox="1"/>
            <p:nvPr/>
          </p:nvSpPr>
          <p:spPr>
            <a:xfrm>
              <a:off x="9115248" y="1925883"/>
              <a:ext cx="2539535" cy="800221"/>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noProof="1">
                  <a:solidFill>
                    <a:srgbClr val="070A0D"/>
                  </a:solidFill>
                  <a:latin typeface="Merriweather" panose="020B0604020202020204" charset="0"/>
                </a:rPr>
                <a:t>Django web application</a:t>
              </a:r>
            </a:p>
            <a:p>
              <a:pPr marL="171450" indent="-171450" algn="just">
                <a:buFont typeface="Arial" panose="020B0604020202020204" pitchFamily="34" charset="0"/>
                <a:buChar char="•"/>
              </a:pPr>
              <a:r>
                <a:rPr lang="en-US" sz="1100" noProof="1">
                  <a:solidFill>
                    <a:srgbClr val="070A0D"/>
                  </a:solidFill>
                  <a:latin typeface="Merriweather" panose="020B0604020202020204" charset="0"/>
                </a:rPr>
                <a:t>Youtube video</a:t>
              </a:r>
            </a:p>
          </p:txBody>
        </p:sp>
      </p:grpSp>
      <p:pic>
        <p:nvPicPr>
          <p:cNvPr id="27" name="Recorded Sound">
            <a:hlinkClick r:id="" action="ppaction://media"/>
            <a:extLst>
              <a:ext uri="{FF2B5EF4-FFF2-40B4-BE49-F238E27FC236}">
                <a16:creationId xmlns:a16="http://schemas.microsoft.com/office/drawing/2014/main" id="{CB000BFC-3377-4624-9BAA-89D6A54D02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2036" y="343074"/>
            <a:ext cx="487363" cy="487363"/>
          </a:xfrm>
          <a:prstGeom prst="rect">
            <a:avLst/>
          </a:prstGeom>
        </p:spPr>
      </p:pic>
    </p:spTree>
    <p:extLst>
      <p:ext uri="{BB962C8B-B14F-4D97-AF65-F5344CB8AC3E}">
        <p14:creationId xmlns:p14="http://schemas.microsoft.com/office/powerpoint/2010/main" val="3649868667"/>
      </p:ext>
    </p:extLst>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8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320800" y="880533"/>
            <a:ext cx="6265300" cy="21229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800" b="1" dirty="0">
                <a:latin typeface="Merriweather" panose="020B0604020202020204" charset="0"/>
              </a:rPr>
              <a:t>Data Transformation</a:t>
            </a:r>
            <a:br>
              <a:rPr lang="en-CA" sz="4800" b="1" dirty="0">
                <a:latin typeface="Merriweather" panose="020B0604020202020204" charset="0"/>
              </a:rPr>
            </a:br>
            <a:r>
              <a:rPr lang="en-CA" sz="2400" b="1" dirty="0">
                <a:latin typeface="Merriweather" panose="020B0604020202020204" charset="0"/>
              </a:rPr>
              <a:t>(Completion Date: March 14,2020)</a:t>
            </a:r>
            <a:endParaRPr sz="4800" b="1" dirty="0">
              <a:latin typeface="Merriweather" panose="020B0604020202020204" charset="0"/>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Recorded Sound">
            <a:hlinkClick r:id="" action="ppaction://media"/>
            <a:extLst>
              <a:ext uri="{FF2B5EF4-FFF2-40B4-BE49-F238E27FC236}">
                <a16:creationId xmlns:a16="http://schemas.microsoft.com/office/drawing/2014/main" id="{5D94DBAB-1A0C-4E4C-BDF5-E3AB96DEE1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66033" y="3216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8"/>
          <p:cNvSpPr txBox="1">
            <a:spLocks noGrp="1"/>
          </p:cNvSpPr>
          <p:nvPr>
            <p:ph type="title"/>
          </p:nvPr>
        </p:nvSpPr>
        <p:spPr>
          <a:xfrm>
            <a:off x="1131750" y="187296"/>
            <a:ext cx="6880500" cy="582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600"/>
              <a:buNone/>
            </a:pPr>
            <a:r>
              <a:rPr lang="en-CA" sz="2800" dirty="0">
                <a:solidFill>
                  <a:schemeClr val="tx1"/>
                </a:solidFill>
                <a:latin typeface="Merriweather" panose="020B0604020202020204" charset="0"/>
              </a:rPr>
              <a:t>Features</a:t>
            </a:r>
            <a:endParaRPr sz="2800" dirty="0">
              <a:solidFill>
                <a:schemeClr val="tx1"/>
              </a:solidFill>
              <a:latin typeface="Merriweather" panose="020B0604020202020204" charset="0"/>
            </a:endParaRPr>
          </a:p>
        </p:txBody>
      </p:sp>
      <p:grpSp>
        <p:nvGrpSpPr>
          <p:cNvPr id="1969" name="Google Shape;1969;p8"/>
          <p:cNvGrpSpPr/>
          <p:nvPr/>
        </p:nvGrpSpPr>
        <p:grpSpPr>
          <a:xfrm>
            <a:off x="330860" y="2476954"/>
            <a:ext cx="1700696" cy="1700696"/>
            <a:chOff x="628650" y="3771900"/>
            <a:chExt cx="2267594" cy="2267594"/>
          </a:xfrm>
        </p:grpSpPr>
        <p:sp>
          <p:nvSpPr>
            <p:cNvPr id="1970" name="Google Shape;1970;p8"/>
            <p:cNvSpPr/>
            <p:nvPr/>
          </p:nvSpPr>
          <p:spPr>
            <a:xfrm>
              <a:off x="628650" y="3771900"/>
              <a:ext cx="2267594" cy="2267594"/>
            </a:xfrm>
            <a:prstGeom prst="ellipse">
              <a:avLst/>
            </a:prstGeom>
            <a:solidFill>
              <a:srgbClr val="2B9DAB"/>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71" name="Google Shape;1971;p8"/>
            <p:cNvSpPr/>
            <p:nvPr/>
          </p:nvSpPr>
          <p:spPr>
            <a:xfrm>
              <a:off x="900745" y="4067275"/>
              <a:ext cx="1719694" cy="1719696"/>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050" b="1">
                  <a:solidFill>
                    <a:schemeClr val="dk1"/>
                  </a:solidFill>
                </a:rPr>
                <a:t>Dish Liked</a:t>
              </a:r>
              <a:endParaRPr sz="1050" b="1" i="0" u="none" strike="noStrike" cap="none">
                <a:solidFill>
                  <a:schemeClr val="dk1"/>
                </a:solidFill>
                <a:latin typeface="Arial"/>
                <a:ea typeface="Arial"/>
                <a:cs typeface="Arial"/>
                <a:sym typeface="Arial"/>
              </a:endParaRPr>
            </a:p>
          </p:txBody>
        </p:sp>
      </p:grpSp>
      <p:grpSp>
        <p:nvGrpSpPr>
          <p:cNvPr id="1972" name="Google Shape;1972;p8"/>
          <p:cNvGrpSpPr/>
          <p:nvPr/>
        </p:nvGrpSpPr>
        <p:grpSpPr>
          <a:xfrm>
            <a:off x="4767337" y="2280537"/>
            <a:ext cx="1565984" cy="1565984"/>
            <a:chOff x="628650" y="3771900"/>
            <a:chExt cx="2267594" cy="2267594"/>
          </a:xfrm>
        </p:grpSpPr>
        <p:sp>
          <p:nvSpPr>
            <p:cNvPr id="1973" name="Google Shape;1973;p8"/>
            <p:cNvSpPr/>
            <p:nvPr/>
          </p:nvSpPr>
          <p:spPr>
            <a:xfrm>
              <a:off x="628650" y="3771900"/>
              <a:ext cx="2267594" cy="2267594"/>
            </a:xfrm>
            <a:prstGeom prst="ellipse">
              <a:avLst/>
            </a:prstGeom>
            <a:gradFill>
              <a:gsLst>
                <a:gs pos="0">
                  <a:srgbClr val="AA1C14"/>
                </a:gs>
                <a:gs pos="100000">
                  <a:srgbClr val="F1A09D"/>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74" name="Google Shape;1974;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050" b="1">
                  <a:solidFill>
                    <a:schemeClr val="dk1"/>
                  </a:solidFill>
                </a:rPr>
                <a:t>Rates</a:t>
              </a:r>
              <a:endParaRPr sz="105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050" b="0" i="0" u="none" strike="noStrike" cap="none">
                <a:solidFill>
                  <a:schemeClr val="dk1"/>
                </a:solidFill>
                <a:latin typeface="Arial"/>
                <a:ea typeface="Arial"/>
                <a:cs typeface="Arial"/>
                <a:sym typeface="Arial"/>
              </a:endParaRPr>
            </a:p>
          </p:txBody>
        </p:sp>
      </p:grpSp>
      <p:grpSp>
        <p:nvGrpSpPr>
          <p:cNvPr id="1975" name="Google Shape;1975;p8"/>
          <p:cNvGrpSpPr/>
          <p:nvPr/>
        </p:nvGrpSpPr>
        <p:grpSpPr>
          <a:xfrm>
            <a:off x="1599585" y="1370022"/>
            <a:ext cx="1312395" cy="1312395"/>
            <a:chOff x="628650" y="3771900"/>
            <a:chExt cx="2267594" cy="2267594"/>
          </a:xfrm>
        </p:grpSpPr>
        <p:sp>
          <p:nvSpPr>
            <p:cNvPr id="1976" name="Google Shape;1976;p8"/>
            <p:cNvSpPr/>
            <p:nvPr/>
          </p:nvSpPr>
          <p:spPr>
            <a:xfrm>
              <a:off x="628650" y="3771900"/>
              <a:ext cx="2267594" cy="2267594"/>
            </a:xfrm>
            <a:prstGeom prst="ellipse">
              <a:avLst/>
            </a:prstGeom>
            <a:gradFill>
              <a:gsLst>
                <a:gs pos="0">
                  <a:srgbClr val="AA1C14"/>
                </a:gs>
                <a:gs pos="100000">
                  <a:srgbClr val="F1A09D"/>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77" name="Google Shape;1977;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050" b="1" i="0" u="none" strike="noStrike" cap="none" dirty="0">
                  <a:solidFill>
                    <a:schemeClr val="dk1"/>
                  </a:solidFill>
                  <a:latin typeface="Arial"/>
                  <a:ea typeface="Arial"/>
                  <a:cs typeface="Arial"/>
                  <a:sym typeface="Arial"/>
                </a:rPr>
                <a:t>Online Order</a:t>
              </a:r>
              <a:endParaRPr dirty="0"/>
            </a:p>
          </p:txBody>
        </p:sp>
      </p:grpSp>
      <p:grpSp>
        <p:nvGrpSpPr>
          <p:cNvPr id="1978" name="Google Shape;1978;p8"/>
          <p:cNvGrpSpPr/>
          <p:nvPr/>
        </p:nvGrpSpPr>
        <p:grpSpPr>
          <a:xfrm>
            <a:off x="2031556" y="3667588"/>
            <a:ext cx="1312395" cy="1312395"/>
            <a:chOff x="628650" y="3771900"/>
            <a:chExt cx="2267594" cy="2267594"/>
          </a:xfrm>
        </p:grpSpPr>
        <p:sp>
          <p:nvSpPr>
            <p:cNvPr id="1979" name="Google Shape;1979;p8"/>
            <p:cNvSpPr/>
            <p:nvPr/>
          </p:nvSpPr>
          <p:spPr>
            <a:xfrm>
              <a:off x="628650" y="3771900"/>
              <a:ext cx="2267594" cy="2267594"/>
            </a:xfrm>
            <a:prstGeom prst="ellipse">
              <a:avLst/>
            </a:prstGeom>
            <a:solidFill>
              <a:srgbClr val="20768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80" name="Google Shape;1980;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90000"/>
                </a:lnSpc>
                <a:spcBef>
                  <a:spcPts val="0"/>
                </a:spcBef>
                <a:spcAft>
                  <a:spcPts val="0"/>
                </a:spcAft>
                <a:buNone/>
              </a:pPr>
              <a:r>
                <a:rPr lang="en" sz="971" b="1">
                  <a:solidFill>
                    <a:schemeClr val="dk1"/>
                  </a:solidFill>
                </a:rPr>
                <a:t>Type</a:t>
              </a:r>
              <a:endParaRPr sz="971" b="1"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None/>
              </a:pPr>
              <a:endParaRPr sz="971" b="0" i="0" u="none" strike="noStrike" cap="none">
                <a:solidFill>
                  <a:schemeClr val="dk1"/>
                </a:solidFill>
                <a:latin typeface="Arial"/>
                <a:ea typeface="Arial"/>
                <a:cs typeface="Arial"/>
                <a:sym typeface="Arial"/>
              </a:endParaRPr>
            </a:p>
          </p:txBody>
        </p:sp>
      </p:grpSp>
      <p:grpSp>
        <p:nvGrpSpPr>
          <p:cNvPr id="1981" name="Google Shape;1981;p8"/>
          <p:cNvGrpSpPr/>
          <p:nvPr/>
        </p:nvGrpSpPr>
        <p:grpSpPr>
          <a:xfrm>
            <a:off x="6184351" y="1329208"/>
            <a:ext cx="1242542" cy="1242542"/>
            <a:chOff x="628650" y="3771900"/>
            <a:chExt cx="2267594" cy="2267594"/>
          </a:xfrm>
        </p:grpSpPr>
        <p:sp>
          <p:nvSpPr>
            <p:cNvPr id="1982" name="Google Shape;1982;p8"/>
            <p:cNvSpPr/>
            <p:nvPr/>
          </p:nvSpPr>
          <p:spPr>
            <a:xfrm>
              <a:off x="628650" y="3771900"/>
              <a:ext cx="2267594" cy="2267594"/>
            </a:xfrm>
            <a:prstGeom prst="ellipse">
              <a:avLst/>
            </a:prstGeom>
            <a:solidFill>
              <a:srgbClr val="AB282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83" name="Google Shape;1983;p8"/>
            <p:cNvSpPr/>
            <p:nvPr/>
          </p:nvSpPr>
          <p:spPr>
            <a:xfrm>
              <a:off x="902600" y="4045850"/>
              <a:ext cx="1719600" cy="17196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900" b="1" i="0" u="none" strike="noStrike" cap="none">
                  <a:solidFill>
                    <a:schemeClr val="dk1"/>
                  </a:solidFill>
                </a:rPr>
                <a:t>Restaurant Type</a:t>
              </a:r>
              <a:endParaRPr b="1"/>
            </a:p>
          </p:txBody>
        </p:sp>
      </p:grpSp>
      <p:grpSp>
        <p:nvGrpSpPr>
          <p:cNvPr id="1984" name="Google Shape;1984;p8"/>
          <p:cNvGrpSpPr/>
          <p:nvPr/>
        </p:nvGrpSpPr>
        <p:grpSpPr>
          <a:xfrm>
            <a:off x="3300281" y="2554715"/>
            <a:ext cx="1242542" cy="1242542"/>
            <a:chOff x="628650" y="3771900"/>
            <a:chExt cx="2267594" cy="2267594"/>
          </a:xfrm>
        </p:grpSpPr>
        <p:sp>
          <p:nvSpPr>
            <p:cNvPr id="1985" name="Google Shape;1985;p8"/>
            <p:cNvSpPr/>
            <p:nvPr/>
          </p:nvSpPr>
          <p:spPr>
            <a:xfrm>
              <a:off x="628650" y="3771900"/>
              <a:ext cx="2267594" cy="2267594"/>
            </a:xfrm>
            <a:prstGeom prst="ellipse">
              <a:avLst/>
            </a:prstGeom>
            <a:solidFill>
              <a:srgbClr val="B2550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86" name="Google Shape;1986;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 sz="971" b="1">
                  <a:solidFill>
                    <a:schemeClr val="dk1"/>
                  </a:solidFill>
                </a:rPr>
                <a:t>Names</a:t>
              </a:r>
              <a:endParaRPr sz="971" b="1" i="0" u="none" strike="noStrike" cap="none">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endParaRPr sz="971" b="0" i="0" u="none" strike="noStrike" cap="none">
                <a:solidFill>
                  <a:schemeClr val="dk1"/>
                </a:solidFill>
                <a:latin typeface="Arial"/>
                <a:ea typeface="Arial"/>
                <a:cs typeface="Arial"/>
                <a:sym typeface="Arial"/>
              </a:endParaRPr>
            </a:p>
          </p:txBody>
        </p:sp>
      </p:grpSp>
      <p:grpSp>
        <p:nvGrpSpPr>
          <p:cNvPr id="1987" name="Google Shape;1987;p8"/>
          <p:cNvGrpSpPr/>
          <p:nvPr/>
        </p:nvGrpSpPr>
        <p:grpSpPr>
          <a:xfrm>
            <a:off x="5166246" y="1228178"/>
            <a:ext cx="1041090" cy="1041090"/>
            <a:chOff x="628650" y="3771900"/>
            <a:chExt cx="2267594" cy="2267594"/>
          </a:xfrm>
        </p:grpSpPr>
        <p:sp>
          <p:nvSpPr>
            <p:cNvPr id="1988" name="Google Shape;1988;p8"/>
            <p:cNvSpPr/>
            <p:nvPr/>
          </p:nvSpPr>
          <p:spPr>
            <a:xfrm>
              <a:off x="628650" y="3771900"/>
              <a:ext cx="2267594" cy="2267594"/>
            </a:xfrm>
            <a:prstGeom prst="ellipse">
              <a:avLst/>
            </a:prstGeom>
            <a:solidFill>
              <a:srgbClr val="AECA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89" name="Google Shape;1989;p8"/>
            <p:cNvSpPr/>
            <p:nvPr/>
          </p:nvSpPr>
          <p:spPr>
            <a:xfrm>
              <a:off x="921042" y="4045850"/>
              <a:ext cx="1719694" cy="1719694"/>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050" b="1" i="0" u="none" strike="noStrike" cap="none">
                  <a:solidFill>
                    <a:schemeClr val="dk1"/>
                  </a:solidFill>
                  <a:latin typeface="Arial"/>
                  <a:ea typeface="Arial"/>
                  <a:cs typeface="Arial"/>
                  <a:sym typeface="Arial"/>
                </a:rPr>
                <a:t>Address</a:t>
              </a:r>
              <a:endParaRPr/>
            </a:p>
          </p:txBody>
        </p:sp>
      </p:grpSp>
      <p:grpSp>
        <p:nvGrpSpPr>
          <p:cNvPr id="1990" name="Google Shape;1990;p8"/>
          <p:cNvGrpSpPr/>
          <p:nvPr/>
        </p:nvGrpSpPr>
        <p:grpSpPr>
          <a:xfrm>
            <a:off x="675536" y="1293318"/>
            <a:ext cx="912428" cy="912428"/>
            <a:chOff x="628650" y="3771900"/>
            <a:chExt cx="2267594" cy="2267594"/>
          </a:xfrm>
        </p:grpSpPr>
        <p:sp>
          <p:nvSpPr>
            <p:cNvPr id="1991" name="Google Shape;1991;p8"/>
            <p:cNvSpPr/>
            <p:nvPr/>
          </p:nvSpPr>
          <p:spPr>
            <a:xfrm>
              <a:off x="628650" y="3771900"/>
              <a:ext cx="2267594" cy="2267594"/>
            </a:xfrm>
            <a:prstGeom prst="ellipse">
              <a:avLst/>
            </a:prstGeom>
            <a:solidFill>
              <a:schemeClr val="tx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92" name="Google Shape;1992;p8"/>
            <p:cNvSpPr/>
            <p:nvPr/>
          </p:nvSpPr>
          <p:spPr>
            <a:xfrm>
              <a:off x="902599" y="4045849"/>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050" b="1" i="0" u="none" strike="noStrike" cap="none">
                  <a:solidFill>
                    <a:schemeClr val="dk1"/>
                  </a:solidFill>
                  <a:latin typeface="Arial"/>
                  <a:ea typeface="Arial"/>
                  <a:cs typeface="Arial"/>
                  <a:sym typeface="Arial"/>
                </a:rPr>
                <a:t>URL</a:t>
              </a:r>
              <a:endParaRPr/>
            </a:p>
            <a:p>
              <a:pPr marL="0" marR="0" lvl="0" indent="0" algn="ctr" rtl="0">
                <a:lnSpc>
                  <a:spcPct val="100000"/>
                </a:lnSpc>
                <a:spcBef>
                  <a:spcPts val="0"/>
                </a:spcBef>
                <a:spcAft>
                  <a:spcPts val="0"/>
                </a:spcAft>
                <a:buNone/>
              </a:pPr>
              <a:endParaRPr sz="1050" b="1" i="0" u="none" strike="noStrike" cap="none">
                <a:solidFill>
                  <a:schemeClr val="dk1"/>
                </a:solidFill>
                <a:latin typeface="Arial"/>
                <a:ea typeface="Arial"/>
                <a:cs typeface="Arial"/>
                <a:sym typeface="Arial"/>
              </a:endParaRPr>
            </a:p>
          </p:txBody>
        </p:sp>
      </p:grpSp>
      <p:grpSp>
        <p:nvGrpSpPr>
          <p:cNvPr id="1993" name="Google Shape;1993;p8"/>
          <p:cNvGrpSpPr/>
          <p:nvPr/>
        </p:nvGrpSpPr>
        <p:grpSpPr>
          <a:xfrm>
            <a:off x="1993776" y="2667053"/>
            <a:ext cx="1109404" cy="1017865"/>
            <a:chOff x="628650" y="3771900"/>
            <a:chExt cx="2267594" cy="2267594"/>
          </a:xfrm>
        </p:grpSpPr>
        <p:sp>
          <p:nvSpPr>
            <p:cNvPr id="1994" name="Google Shape;1994;p8"/>
            <p:cNvSpPr/>
            <p:nvPr/>
          </p:nvSpPr>
          <p:spPr>
            <a:xfrm>
              <a:off x="628650" y="3771900"/>
              <a:ext cx="2267594" cy="2267594"/>
            </a:xfrm>
            <a:prstGeom prst="ellipse">
              <a:avLst/>
            </a:prstGeom>
            <a:solidFill>
              <a:srgbClr val="8297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95" name="Google Shape;1995;p8"/>
            <p:cNvSpPr/>
            <p:nvPr/>
          </p:nvSpPr>
          <p:spPr>
            <a:xfrm>
              <a:off x="902600" y="4045850"/>
              <a:ext cx="1719600" cy="1719600"/>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 sz="1100" b="1">
                  <a:solidFill>
                    <a:schemeClr val="dk1"/>
                  </a:solidFill>
                </a:rPr>
                <a:t>Reviews List</a:t>
              </a:r>
              <a:endParaRPr sz="1100" b="1" i="0" u="none" strike="noStrike" cap="none">
                <a:solidFill>
                  <a:schemeClr val="dk1"/>
                </a:solidFill>
              </a:endParaRPr>
            </a:p>
          </p:txBody>
        </p:sp>
      </p:grpSp>
      <p:grpSp>
        <p:nvGrpSpPr>
          <p:cNvPr id="1996" name="Google Shape;1996;p8"/>
          <p:cNvGrpSpPr/>
          <p:nvPr/>
        </p:nvGrpSpPr>
        <p:grpSpPr>
          <a:xfrm>
            <a:off x="3663878" y="3838144"/>
            <a:ext cx="1242542" cy="1242542"/>
            <a:chOff x="628650" y="3771900"/>
            <a:chExt cx="2267594" cy="2267594"/>
          </a:xfrm>
        </p:grpSpPr>
        <p:sp>
          <p:nvSpPr>
            <p:cNvPr id="1997" name="Google Shape;1997;p8"/>
            <p:cNvSpPr/>
            <p:nvPr/>
          </p:nvSpPr>
          <p:spPr>
            <a:xfrm>
              <a:off x="628650" y="3771900"/>
              <a:ext cx="2267594" cy="2267594"/>
            </a:xfrm>
            <a:prstGeom prst="ellipse">
              <a:avLst/>
            </a:prstGeom>
            <a:solidFill>
              <a:srgbClr val="B2550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1998" name="Google Shape;1998;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 sz="971" b="1">
                  <a:solidFill>
                    <a:schemeClr val="dk1"/>
                  </a:solidFill>
                </a:rPr>
                <a:t>City</a:t>
              </a:r>
              <a:endParaRPr sz="971" b="1" i="0" u="none" strike="noStrike" cap="none">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endParaRPr sz="971" b="1" i="0" u="none" strike="noStrike" cap="none">
                <a:solidFill>
                  <a:schemeClr val="dk1"/>
                </a:solidFill>
              </a:endParaRPr>
            </a:p>
          </p:txBody>
        </p:sp>
      </p:grpSp>
      <p:grpSp>
        <p:nvGrpSpPr>
          <p:cNvPr id="1999" name="Google Shape;1999;p8"/>
          <p:cNvGrpSpPr/>
          <p:nvPr/>
        </p:nvGrpSpPr>
        <p:grpSpPr>
          <a:xfrm>
            <a:off x="3587879" y="898107"/>
            <a:ext cx="1680944" cy="1565984"/>
            <a:chOff x="628650" y="3771900"/>
            <a:chExt cx="2267594" cy="2267594"/>
          </a:xfrm>
        </p:grpSpPr>
        <p:sp>
          <p:nvSpPr>
            <p:cNvPr id="2000" name="Google Shape;2000;p8"/>
            <p:cNvSpPr/>
            <p:nvPr/>
          </p:nvSpPr>
          <p:spPr>
            <a:xfrm>
              <a:off x="628650" y="3771900"/>
              <a:ext cx="2267594" cy="2267594"/>
            </a:xfrm>
            <a:prstGeom prst="ellipse">
              <a:avLst/>
            </a:prstGeom>
            <a:solidFill>
              <a:schemeClr val="tx1">
                <a:lumMod val="40000"/>
                <a:lumOff val="60000"/>
              </a:schemeClr>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01" name="Google Shape;2001;p8"/>
            <p:cNvSpPr/>
            <p:nvPr/>
          </p:nvSpPr>
          <p:spPr>
            <a:xfrm>
              <a:off x="902600" y="4045850"/>
              <a:ext cx="1719694" cy="1719694"/>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050" b="1" i="0" u="none" strike="noStrike" cap="none">
                  <a:solidFill>
                    <a:schemeClr val="dk1"/>
                  </a:solidFill>
                  <a:latin typeface="Arial"/>
                  <a:ea typeface="Arial"/>
                  <a:cs typeface="Arial"/>
                  <a:sym typeface="Arial"/>
                </a:rPr>
                <a:t>Book table</a:t>
              </a:r>
              <a:endParaRPr/>
            </a:p>
          </p:txBody>
        </p:sp>
      </p:grpSp>
      <p:grpSp>
        <p:nvGrpSpPr>
          <p:cNvPr id="2002" name="Google Shape;2002;p8"/>
          <p:cNvGrpSpPr/>
          <p:nvPr/>
        </p:nvGrpSpPr>
        <p:grpSpPr>
          <a:xfrm>
            <a:off x="7580704" y="2704828"/>
            <a:ext cx="1041090" cy="1041090"/>
            <a:chOff x="628650" y="3771900"/>
            <a:chExt cx="2267594" cy="2267594"/>
          </a:xfrm>
        </p:grpSpPr>
        <p:sp>
          <p:nvSpPr>
            <p:cNvPr id="2003" name="Google Shape;2003;p8"/>
            <p:cNvSpPr/>
            <p:nvPr/>
          </p:nvSpPr>
          <p:spPr>
            <a:xfrm>
              <a:off x="628650" y="3771900"/>
              <a:ext cx="2267594" cy="2267594"/>
            </a:xfrm>
            <a:prstGeom prst="ellipse">
              <a:avLst/>
            </a:prstGeom>
            <a:solidFill>
              <a:srgbClr val="AECA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04" name="Google Shape;2004;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 sz="1200" b="1">
                  <a:solidFill>
                    <a:schemeClr val="dk1"/>
                  </a:solidFill>
                </a:rPr>
                <a:t>Cost</a:t>
              </a:r>
              <a:endParaRPr sz="1200" b="1" i="0" u="none" strike="noStrike" cap="none">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endParaRPr sz="892" b="1" i="0" u="none" strike="noStrike" cap="none">
                <a:solidFill>
                  <a:schemeClr val="dk1"/>
                </a:solidFill>
              </a:endParaRPr>
            </a:p>
          </p:txBody>
        </p:sp>
      </p:grpSp>
      <p:grpSp>
        <p:nvGrpSpPr>
          <p:cNvPr id="2005" name="Google Shape;2005;p8"/>
          <p:cNvGrpSpPr/>
          <p:nvPr/>
        </p:nvGrpSpPr>
        <p:grpSpPr>
          <a:xfrm>
            <a:off x="5292303" y="3939100"/>
            <a:ext cx="1041052" cy="1041052"/>
            <a:chOff x="628650" y="3771900"/>
            <a:chExt cx="2267594" cy="2267594"/>
          </a:xfrm>
        </p:grpSpPr>
        <p:sp>
          <p:nvSpPr>
            <p:cNvPr id="2006" name="Google Shape;2006;p8"/>
            <p:cNvSpPr/>
            <p:nvPr/>
          </p:nvSpPr>
          <p:spPr>
            <a:xfrm>
              <a:off x="628650" y="3771900"/>
              <a:ext cx="2267594" cy="2267594"/>
            </a:xfrm>
            <a:prstGeom prst="ellipse">
              <a:avLst/>
            </a:prstGeom>
            <a:solidFill>
              <a:srgbClr val="AECA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07" name="Google Shape;2007;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 sz="892" b="1">
                  <a:solidFill>
                    <a:schemeClr val="dk1"/>
                  </a:solidFill>
                </a:rPr>
                <a:t>Menu Item</a:t>
              </a:r>
              <a:endParaRPr sz="892" b="1" i="0" u="none" strike="noStrike" cap="none">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endParaRPr sz="892" b="1" i="0" u="none" strike="noStrike" cap="none">
                <a:solidFill>
                  <a:schemeClr val="dk1"/>
                </a:solidFill>
              </a:endParaRPr>
            </a:p>
          </p:txBody>
        </p:sp>
      </p:grpSp>
      <p:grpSp>
        <p:nvGrpSpPr>
          <p:cNvPr id="2008" name="Google Shape;2008;p8"/>
          <p:cNvGrpSpPr/>
          <p:nvPr/>
        </p:nvGrpSpPr>
        <p:grpSpPr>
          <a:xfrm>
            <a:off x="6288045" y="2879000"/>
            <a:ext cx="1242542" cy="1242542"/>
            <a:chOff x="628650" y="3771900"/>
            <a:chExt cx="2267594" cy="2267594"/>
          </a:xfrm>
        </p:grpSpPr>
        <p:sp>
          <p:nvSpPr>
            <p:cNvPr id="2009" name="Google Shape;2009;p8"/>
            <p:cNvSpPr/>
            <p:nvPr/>
          </p:nvSpPr>
          <p:spPr>
            <a:xfrm>
              <a:off x="628650" y="3771900"/>
              <a:ext cx="2267594" cy="2267594"/>
            </a:xfrm>
            <a:prstGeom prst="ellipse">
              <a:avLst/>
            </a:prstGeom>
            <a:solidFill>
              <a:srgbClr val="00B0F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10" name="Google Shape;2010;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80000"/>
                </a:lnSpc>
                <a:spcBef>
                  <a:spcPts val="0"/>
                </a:spcBef>
                <a:spcAft>
                  <a:spcPts val="0"/>
                </a:spcAft>
                <a:buNone/>
              </a:pPr>
              <a:r>
                <a:rPr lang="en" sz="971" b="1">
                  <a:solidFill>
                    <a:schemeClr val="dk1"/>
                  </a:solidFill>
                </a:rPr>
                <a:t>Phones</a:t>
              </a:r>
              <a:endParaRPr sz="971" b="1" i="0" u="none" strike="noStrike" cap="none">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endParaRPr sz="971" b="0" i="0" u="none" strike="noStrike" cap="none">
                <a:solidFill>
                  <a:schemeClr val="dk1"/>
                </a:solidFill>
                <a:latin typeface="Arial"/>
                <a:ea typeface="Arial"/>
                <a:cs typeface="Arial"/>
                <a:sym typeface="Arial"/>
              </a:endParaRPr>
            </a:p>
          </p:txBody>
        </p:sp>
      </p:grpSp>
      <p:grpSp>
        <p:nvGrpSpPr>
          <p:cNvPr id="2011" name="Google Shape;2011;p8"/>
          <p:cNvGrpSpPr/>
          <p:nvPr/>
        </p:nvGrpSpPr>
        <p:grpSpPr>
          <a:xfrm>
            <a:off x="7510227" y="1416535"/>
            <a:ext cx="1242542" cy="1242542"/>
            <a:chOff x="628650" y="3771900"/>
            <a:chExt cx="2267594" cy="2267594"/>
          </a:xfrm>
        </p:grpSpPr>
        <p:sp>
          <p:nvSpPr>
            <p:cNvPr id="2012" name="Google Shape;2012;p8"/>
            <p:cNvSpPr/>
            <p:nvPr/>
          </p:nvSpPr>
          <p:spPr>
            <a:xfrm>
              <a:off x="628650" y="3771900"/>
              <a:ext cx="2267594" cy="2267594"/>
            </a:xfrm>
            <a:prstGeom prst="ellipse">
              <a:avLst/>
            </a:prstGeom>
            <a:solidFill>
              <a:srgbClr val="0070C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13" name="Google Shape;2013;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1050" b="1" i="0" u="none" strike="noStrike" cap="none">
                  <a:solidFill>
                    <a:schemeClr val="dk1"/>
                  </a:solidFill>
                  <a:latin typeface="Arial"/>
                  <a:ea typeface="Arial"/>
                  <a:cs typeface="Arial"/>
                  <a:sym typeface="Arial"/>
                </a:rPr>
                <a:t>Cuisines</a:t>
              </a:r>
              <a:endParaRPr/>
            </a:p>
          </p:txBody>
        </p:sp>
      </p:grpSp>
      <p:grpSp>
        <p:nvGrpSpPr>
          <p:cNvPr id="2014" name="Google Shape;2014;p8"/>
          <p:cNvGrpSpPr/>
          <p:nvPr/>
        </p:nvGrpSpPr>
        <p:grpSpPr>
          <a:xfrm>
            <a:off x="7081821" y="3870306"/>
            <a:ext cx="1242542" cy="1242542"/>
            <a:chOff x="628650" y="3771900"/>
            <a:chExt cx="2267594" cy="2267594"/>
          </a:xfrm>
        </p:grpSpPr>
        <p:sp>
          <p:nvSpPr>
            <p:cNvPr id="2015" name="Google Shape;2015;p8"/>
            <p:cNvSpPr/>
            <p:nvPr/>
          </p:nvSpPr>
          <p:spPr>
            <a:xfrm>
              <a:off x="628650" y="3771900"/>
              <a:ext cx="2267594" cy="2267594"/>
            </a:xfrm>
            <a:prstGeom prst="ellipse">
              <a:avLst/>
            </a:prstGeom>
            <a:solidFill>
              <a:srgbClr val="AB282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16" name="Google Shape;2016;p8"/>
            <p:cNvSpPr/>
            <p:nvPr/>
          </p:nvSpPr>
          <p:spPr>
            <a:xfrm>
              <a:off x="902600" y="4045850"/>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80000"/>
                </a:lnSpc>
                <a:spcBef>
                  <a:spcPts val="0"/>
                </a:spcBef>
                <a:spcAft>
                  <a:spcPts val="0"/>
                </a:spcAft>
                <a:buNone/>
              </a:pPr>
              <a:endParaRPr sz="971" b="1" i="0" u="none" strike="noStrike" cap="none">
                <a:solidFill>
                  <a:schemeClr val="dk1"/>
                </a:solidFill>
                <a:latin typeface="Arial"/>
                <a:ea typeface="Arial"/>
                <a:cs typeface="Arial"/>
                <a:sym typeface="Arial"/>
              </a:endParaRPr>
            </a:p>
            <a:p>
              <a:pPr marL="0" marR="0" lvl="0" indent="0" algn="ctr" rtl="0">
                <a:lnSpc>
                  <a:spcPct val="80000"/>
                </a:lnSpc>
                <a:spcBef>
                  <a:spcPts val="0"/>
                </a:spcBef>
                <a:spcAft>
                  <a:spcPts val="0"/>
                </a:spcAft>
                <a:buNone/>
              </a:pPr>
              <a:r>
                <a:rPr lang="en" sz="971" b="1">
                  <a:solidFill>
                    <a:schemeClr val="dk1"/>
                  </a:solidFill>
                </a:rPr>
                <a:t>Votes</a:t>
              </a:r>
              <a:endParaRPr sz="971" b="1" i="0" u="none" strike="noStrike" cap="none">
                <a:solidFill>
                  <a:schemeClr val="dk1"/>
                </a:solidFill>
              </a:endParaRPr>
            </a:p>
          </p:txBody>
        </p:sp>
      </p:grpSp>
      <p:grpSp>
        <p:nvGrpSpPr>
          <p:cNvPr id="2017" name="Google Shape;2017;p8"/>
          <p:cNvGrpSpPr/>
          <p:nvPr/>
        </p:nvGrpSpPr>
        <p:grpSpPr>
          <a:xfrm>
            <a:off x="2882288" y="1525344"/>
            <a:ext cx="912428" cy="912428"/>
            <a:chOff x="628650" y="3771900"/>
            <a:chExt cx="2267594" cy="2267594"/>
          </a:xfrm>
        </p:grpSpPr>
        <p:sp>
          <p:nvSpPr>
            <p:cNvPr id="2018" name="Google Shape;2018;p8"/>
            <p:cNvSpPr/>
            <p:nvPr/>
          </p:nvSpPr>
          <p:spPr>
            <a:xfrm>
              <a:off x="628650" y="3771900"/>
              <a:ext cx="2267594" cy="2267594"/>
            </a:xfrm>
            <a:prstGeom prst="ellipse">
              <a:avLst/>
            </a:prstGeom>
            <a:solidFill>
              <a:srgbClr val="E4363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chemeClr val="lt1"/>
                </a:solidFill>
                <a:latin typeface="Arial"/>
                <a:ea typeface="Arial"/>
                <a:cs typeface="Arial"/>
                <a:sym typeface="Arial"/>
              </a:endParaRPr>
            </a:p>
          </p:txBody>
        </p:sp>
        <p:sp>
          <p:nvSpPr>
            <p:cNvPr id="2019" name="Google Shape;2019;p8"/>
            <p:cNvSpPr/>
            <p:nvPr/>
          </p:nvSpPr>
          <p:spPr>
            <a:xfrm>
              <a:off x="902599" y="4045849"/>
              <a:ext cx="1719695" cy="1719695"/>
            </a:xfrm>
            <a:prstGeom prst="ellipse">
              <a:avLst/>
            </a:prstGeom>
            <a:solidFill>
              <a:schemeClr val="lt1"/>
            </a:solidFill>
            <a:ln>
              <a:noFill/>
            </a:ln>
            <a:effectLst>
              <a:outerShdw blurRad="40000" dist="23000" dir="5400000" rotWithShape="0">
                <a:srgbClr val="000000">
                  <a:alpha val="34901"/>
                </a:srgbClr>
              </a:outerShdw>
            </a:effectLst>
          </p:spPr>
          <p:txBody>
            <a:bodyPr spcFirstLastPara="1" wrap="square" lIns="0" tIns="0" rIns="0" bIns="0" anchor="ctr" anchorCtr="0">
              <a:normAutofit/>
            </a:bodyPr>
            <a:lstStyle/>
            <a:p>
              <a:pPr marL="0" marR="0" lvl="0" indent="0" algn="ctr" rtl="0">
                <a:lnSpc>
                  <a:spcPct val="100000"/>
                </a:lnSpc>
                <a:spcBef>
                  <a:spcPts val="0"/>
                </a:spcBef>
                <a:spcAft>
                  <a:spcPts val="0"/>
                </a:spcAft>
                <a:buNone/>
              </a:pPr>
              <a:r>
                <a:rPr lang="en" sz="900" b="1" i="0" u="none" strike="noStrike" cap="none" dirty="0">
                  <a:solidFill>
                    <a:schemeClr val="dk1"/>
                  </a:solidFill>
                </a:rPr>
                <a:t>Location</a:t>
              </a:r>
              <a:endParaRPr b="1" dirty="0"/>
            </a:p>
            <a:p>
              <a:pPr marL="0" marR="0" lvl="0" indent="0" algn="ctr" rtl="0">
                <a:lnSpc>
                  <a:spcPct val="100000"/>
                </a:lnSpc>
                <a:spcBef>
                  <a:spcPts val="0"/>
                </a:spcBef>
                <a:spcAft>
                  <a:spcPts val="0"/>
                </a:spcAft>
                <a:buNone/>
              </a:pPr>
              <a:endParaRPr sz="1050" b="0" i="0" u="none" strike="noStrike" cap="none" dirty="0">
                <a:solidFill>
                  <a:schemeClr val="dk1"/>
                </a:solidFill>
                <a:latin typeface="Arial"/>
                <a:ea typeface="Arial"/>
                <a:cs typeface="Arial"/>
                <a:sym typeface="Arial"/>
              </a:endParaRPr>
            </a:p>
          </p:txBody>
        </p:sp>
      </p:grpSp>
      <p:pic>
        <p:nvPicPr>
          <p:cNvPr id="54" name="Recorded Sound">
            <a:hlinkClick r:id="" action="ppaction://media"/>
            <a:extLst>
              <a:ext uri="{FF2B5EF4-FFF2-40B4-BE49-F238E27FC236}">
                <a16:creationId xmlns:a16="http://schemas.microsoft.com/office/drawing/2014/main" id="{CFE4D96B-871A-42FF-9C63-23BE240631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17309" y="5733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3"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pic>
        <p:nvPicPr>
          <p:cNvPr id="2024" name="Google Shape;2024;p9"/>
          <p:cNvPicPr preferRelativeResize="0"/>
          <p:nvPr/>
        </p:nvPicPr>
        <p:blipFill rotWithShape="1">
          <a:blip r:embed="rId5">
            <a:alphaModFix/>
          </a:blip>
          <a:srcRect l="3389" t="2351" r="9637" b="-1"/>
          <a:stretch/>
        </p:blipFill>
        <p:spPr>
          <a:xfrm>
            <a:off x="269289" y="1273615"/>
            <a:ext cx="5713500" cy="3707688"/>
          </a:xfrm>
          <a:prstGeom prst="rect">
            <a:avLst/>
          </a:prstGeom>
          <a:noFill/>
          <a:ln>
            <a:noFill/>
          </a:ln>
        </p:spPr>
      </p:pic>
      <p:sp>
        <p:nvSpPr>
          <p:cNvPr id="2025" name="Google Shape;2025;p9"/>
          <p:cNvSpPr txBox="1">
            <a:spLocks noGrp="1"/>
          </p:cNvSpPr>
          <p:nvPr>
            <p:ph type="ctrTitle" idx="4294967295"/>
          </p:nvPr>
        </p:nvSpPr>
        <p:spPr>
          <a:xfrm>
            <a:off x="1715250" y="-55167"/>
            <a:ext cx="5713500" cy="753533"/>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chemeClr val="accent1"/>
              </a:buClr>
              <a:buSzPts val="2600"/>
              <a:buFont typeface="Amatic SC"/>
              <a:buNone/>
            </a:pPr>
            <a:r>
              <a:rPr lang="en-CA" sz="2800" b="1" i="0" u="none" strike="noStrike" cap="none" dirty="0">
                <a:solidFill>
                  <a:schemeClr val="tx1"/>
                </a:solidFill>
                <a:latin typeface="Merriweather" panose="020B0604020202020204" charset="0"/>
                <a:sym typeface="Amatic SC"/>
              </a:rPr>
              <a:t>Finding Missing Data</a:t>
            </a:r>
            <a:endParaRPr sz="2800" b="1" i="0" u="none" strike="noStrike" cap="none" dirty="0">
              <a:solidFill>
                <a:schemeClr val="tx1"/>
              </a:solidFill>
              <a:latin typeface="Merriweather" panose="020B0604020202020204" charset="0"/>
              <a:sym typeface="Amatic SC"/>
            </a:endParaRPr>
          </a:p>
        </p:txBody>
      </p:sp>
      <p:sp>
        <p:nvSpPr>
          <p:cNvPr id="2026" name="Google Shape;2026;p9"/>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sp>
        <p:nvSpPr>
          <p:cNvPr id="2027" name="Google Shape;2027;p9"/>
          <p:cNvSpPr txBox="1"/>
          <p:nvPr/>
        </p:nvSpPr>
        <p:spPr>
          <a:xfrm>
            <a:off x="-660400" y="811991"/>
            <a:ext cx="4250267"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2400" b="1" i="0" u="none" strike="noStrike" cap="none" dirty="0">
                <a:solidFill>
                  <a:srgbClr val="070A0D"/>
                </a:solidFill>
                <a:latin typeface="Merriweather" panose="020B0604020202020204" charset="0"/>
                <a:ea typeface="Amatic SC"/>
                <a:cs typeface="Amatic SC"/>
                <a:sym typeface="Amatic SC"/>
              </a:rPr>
              <a:t>Heatmap</a:t>
            </a:r>
            <a:endParaRPr sz="1050" b="0" i="0" u="none" strike="noStrike" cap="none" dirty="0">
              <a:solidFill>
                <a:srgbClr val="070A0D"/>
              </a:solidFill>
              <a:latin typeface="Merriweather" panose="020B0604020202020204" charset="0"/>
              <a:sym typeface="Arial"/>
            </a:endParaRPr>
          </a:p>
        </p:txBody>
      </p:sp>
      <p:sp>
        <p:nvSpPr>
          <p:cNvPr id="2028" name="Google Shape;2028;p9"/>
          <p:cNvSpPr txBox="1"/>
          <p:nvPr/>
        </p:nvSpPr>
        <p:spPr>
          <a:xfrm>
            <a:off x="6147239" y="1879273"/>
            <a:ext cx="2873828"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1" i="0" u="none" strike="noStrike" cap="none" dirty="0">
                <a:solidFill>
                  <a:srgbClr val="070A0D"/>
                </a:solidFill>
                <a:latin typeface="Merriweather" panose="020B0604020202020204" charset="0"/>
                <a:sym typeface="Arial"/>
              </a:rPr>
              <a:t>x-axis: </a:t>
            </a:r>
            <a:r>
              <a:rPr lang="en" sz="1400" b="0" i="0" u="none" strike="noStrike" cap="none" dirty="0">
                <a:solidFill>
                  <a:srgbClr val="070A0D"/>
                </a:solidFill>
                <a:latin typeface="Merriweather" panose="020B0604020202020204" charset="0"/>
                <a:sym typeface="Arial"/>
              </a:rPr>
              <a:t>Columns</a:t>
            </a:r>
            <a:endParaRPr dirty="0">
              <a:solidFill>
                <a:srgbClr val="070A0D"/>
              </a:solidFill>
              <a:latin typeface="Merriweather" panose="020B0604020202020204" charset="0"/>
            </a:endParaRPr>
          </a:p>
          <a:p>
            <a:pPr marL="0" marR="0" lvl="0" indent="0" algn="l" rtl="0">
              <a:lnSpc>
                <a:spcPct val="100000"/>
              </a:lnSpc>
              <a:spcBef>
                <a:spcPts val="0"/>
              </a:spcBef>
              <a:spcAft>
                <a:spcPts val="0"/>
              </a:spcAft>
              <a:buNone/>
            </a:pPr>
            <a:r>
              <a:rPr lang="en" sz="1400" b="1" i="0" u="none" strike="noStrike" cap="none" dirty="0">
                <a:solidFill>
                  <a:srgbClr val="070A0D"/>
                </a:solidFill>
                <a:latin typeface="Merriweather" panose="020B0604020202020204" charset="0"/>
                <a:sym typeface="Arial"/>
              </a:rPr>
              <a:t>y-axis: </a:t>
            </a:r>
            <a:r>
              <a:rPr lang="en" sz="1400" b="0" i="0" u="none" strike="noStrike" cap="none" dirty="0">
                <a:solidFill>
                  <a:srgbClr val="070A0D"/>
                </a:solidFill>
                <a:latin typeface="Merriweather" panose="020B0604020202020204" charset="0"/>
                <a:sym typeface="Arial"/>
              </a:rPr>
              <a:t>Count of Restaurants</a:t>
            </a:r>
            <a:endParaRPr dirty="0">
              <a:solidFill>
                <a:srgbClr val="070A0D"/>
              </a:solidFill>
              <a:latin typeface="Merriweather" panose="020B0604020202020204" charset="0"/>
            </a:endParaRPr>
          </a:p>
          <a:p>
            <a:pPr marL="0" marR="0" lvl="0" indent="0" algn="l" rtl="0">
              <a:lnSpc>
                <a:spcPct val="100000"/>
              </a:lnSpc>
              <a:spcBef>
                <a:spcPts val="0"/>
              </a:spcBef>
              <a:spcAft>
                <a:spcPts val="0"/>
              </a:spcAft>
              <a:buNone/>
            </a:pPr>
            <a:endParaRPr sz="1400" b="0" i="0" u="none" strike="noStrike" cap="none" dirty="0">
              <a:solidFill>
                <a:srgbClr val="070A0D"/>
              </a:solidFill>
              <a:latin typeface="Merriweather" panose="020B0604020202020204" charset="0"/>
              <a:sym typeface="Arial"/>
            </a:endParaRPr>
          </a:p>
          <a:p>
            <a:pPr marL="0" marR="0" lvl="0" indent="0" algn="l" rtl="0">
              <a:lnSpc>
                <a:spcPct val="100000"/>
              </a:lnSpc>
              <a:spcBef>
                <a:spcPts val="0"/>
              </a:spcBef>
              <a:spcAft>
                <a:spcPts val="0"/>
              </a:spcAft>
              <a:buNone/>
            </a:pPr>
            <a:endParaRPr sz="1400" b="0" i="0" u="none" strike="noStrike" cap="none" dirty="0">
              <a:solidFill>
                <a:srgbClr val="070A0D"/>
              </a:solidFill>
              <a:latin typeface="Merriweather" panose="020B0604020202020204" charset="0"/>
              <a:sym typeface="Arial"/>
            </a:endParaRPr>
          </a:p>
          <a:p>
            <a:pPr marL="285750" marR="0" lvl="0" indent="-285750" algn="l" rtl="0">
              <a:lnSpc>
                <a:spcPct val="100000"/>
              </a:lnSpc>
              <a:spcBef>
                <a:spcPts val="0"/>
              </a:spcBef>
              <a:spcAft>
                <a:spcPts val="0"/>
              </a:spcAft>
              <a:buFont typeface="Wingdings" panose="05000000000000000000" pitchFamily="2" charset="2"/>
              <a:buChar char="Ø"/>
            </a:pPr>
            <a:r>
              <a:rPr lang="en" sz="1400" b="0" i="0" u="none" strike="noStrike" cap="none" dirty="0">
                <a:solidFill>
                  <a:srgbClr val="070A0D"/>
                </a:solidFill>
                <a:latin typeface="Merriweather" panose="020B0604020202020204" charset="0"/>
                <a:sym typeface="Arial"/>
              </a:rPr>
              <a:t>Observations having dark color represents null data.</a:t>
            </a:r>
            <a:endParaRPr dirty="0">
              <a:solidFill>
                <a:srgbClr val="070A0D"/>
              </a:solidFill>
              <a:latin typeface="Merriweather" panose="020B0604020202020204" charset="0"/>
            </a:endParaRPr>
          </a:p>
        </p:txBody>
      </p:sp>
      <p:pic>
        <p:nvPicPr>
          <p:cNvPr id="7" name="Recorded Sound">
            <a:hlinkClick r:id="" action="ppaction://media"/>
            <a:extLst>
              <a:ext uri="{FF2B5EF4-FFF2-40B4-BE49-F238E27FC236}">
                <a16:creationId xmlns:a16="http://schemas.microsoft.com/office/drawing/2014/main" id="{794C5DBB-AE90-480D-BF1E-2CA27792A3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37419" y="321599"/>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g82e3d5c73d_2_62"/>
          <p:cNvSpPr txBox="1">
            <a:spLocks noGrp="1"/>
          </p:cNvSpPr>
          <p:nvPr>
            <p:ph type="title"/>
          </p:nvPr>
        </p:nvSpPr>
        <p:spPr>
          <a:xfrm>
            <a:off x="848813" y="467269"/>
            <a:ext cx="5160300" cy="437100"/>
          </a:xfrm>
          <a:prstGeom prst="rect">
            <a:avLst/>
          </a:prstGeom>
          <a:noFill/>
          <a:ln>
            <a:noFill/>
          </a:ln>
        </p:spPr>
        <p:txBody>
          <a:bodyPr spcFirstLastPara="1" wrap="square" lIns="68575" tIns="34275" rIns="0" bIns="34275" anchor="t" anchorCtr="0">
            <a:noAutofit/>
          </a:bodyPr>
          <a:lstStyle/>
          <a:p>
            <a:pPr marL="0" lvl="0" indent="0" algn="l" rtl="0">
              <a:lnSpc>
                <a:spcPct val="90000"/>
              </a:lnSpc>
              <a:spcBef>
                <a:spcPts val="0"/>
              </a:spcBef>
              <a:spcAft>
                <a:spcPts val="0"/>
              </a:spcAft>
              <a:buClr>
                <a:schemeClr val="dk1"/>
              </a:buClr>
              <a:buSzPts val="2700"/>
              <a:buFont typeface="Helvetica Neue"/>
              <a:buNone/>
            </a:pPr>
            <a:r>
              <a:rPr lang="en-CA" sz="2800" dirty="0">
                <a:solidFill>
                  <a:schemeClr val="tx1">
                    <a:lumMod val="75000"/>
                  </a:schemeClr>
                </a:solidFill>
                <a:latin typeface="Merriweather" panose="020B0604020202020204" charset="0"/>
              </a:rPr>
              <a:t>Data Cleaning</a:t>
            </a:r>
            <a:endParaRPr sz="2800" dirty="0">
              <a:solidFill>
                <a:schemeClr val="tx1">
                  <a:lumMod val="75000"/>
                </a:schemeClr>
              </a:solidFill>
              <a:latin typeface="Merriweather" panose="020B0604020202020204" charset="0"/>
            </a:endParaRPr>
          </a:p>
        </p:txBody>
      </p:sp>
      <p:sp>
        <p:nvSpPr>
          <p:cNvPr id="2092" name="Google Shape;2092;g82e3d5c73d_2_62"/>
          <p:cNvSpPr/>
          <p:nvPr/>
        </p:nvSpPr>
        <p:spPr>
          <a:xfrm rot="10800000">
            <a:off x="6703248" y="1752064"/>
            <a:ext cx="1676029" cy="1125020"/>
          </a:xfrm>
          <a:prstGeom prst="flowChartOnlineStorag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93" name="Google Shape;2093;g82e3d5c73d_2_62"/>
          <p:cNvSpPr/>
          <p:nvPr/>
        </p:nvSpPr>
        <p:spPr>
          <a:xfrm rot="10800000">
            <a:off x="4939308" y="1752064"/>
            <a:ext cx="1676029" cy="1125020"/>
          </a:xfrm>
          <a:prstGeom prst="flowChartOnlineStorag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94" name="Google Shape;2094;g82e3d5c73d_2_62"/>
          <p:cNvSpPr/>
          <p:nvPr/>
        </p:nvSpPr>
        <p:spPr>
          <a:xfrm rot="10800000">
            <a:off x="3175366" y="1752064"/>
            <a:ext cx="1676029" cy="1125020"/>
          </a:xfrm>
          <a:prstGeom prst="flowChartOnlineStorag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95" name="Google Shape;2095;g82e3d5c73d_2_62"/>
          <p:cNvSpPr/>
          <p:nvPr/>
        </p:nvSpPr>
        <p:spPr>
          <a:xfrm rot="10800000">
            <a:off x="1411425" y="1752064"/>
            <a:ext cx="1676029" cy="1125020"/>
          </a:xfrm>
          <a:prstGeom prst="flowChartOnlineStorag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96" name="Google Shape;2096;g82e3d5c73d_2_62"/>
          <p:cNvSpPr/>
          <p:nvPr/>
        </p:nvSpPr>
        <p:spPr>
          <a:xfrm rot="10800000" flipH="1">
            <a:off x="764724" y="1752049"/>
            <a:ext cx="558788" cy="1125036"/>
          </a:xfrm>
          <a:custGeom>
            <a:avLst/>
            <a:gdLst/>
            <a:ahLst/>
            <a:cxnLst/>
            <a:rect l="l" t="t" r="r" b="b"/>
            <a:pathLst>
              <a:path w="745051" h="1500048" extrusionOk="0">
                <a:moveTo>
                  <a:pt x="372524" y="1500027"/>
                </a:moveTo>
                <a:lnTo>
                  <a:pt x="372525" y="1500027"/>
                </a:lnTo>
                <a:cubicBezTo>
                  <a:pt x="578342" y="1500027"/>
                  <a:pt x="745051" y="1164171"/>
                  <a:pt x="745051" y="750013"/>
                </a:cubicBezTo>
                <a:cubicBezTo>
                  <a:pt x="745051" y="335856"/>
                  <a:pt x="578342" y="0"/>
                  <a:pt x="372525" y="0"/>
                </a:cubicBezTo>
                <a:lnTo>
                  <a:pt x="372524" y="0"/>
                </a:lnTo>
                <a:close/>
                <a:moveTo>
                  <a:pt x="372522" y="1500048"/>
                </a:moveTo>
                <a:lnTo>
                  <a:pt x="372523" y="1500048"/>
                </a:lnTo>
                <a:lnTo>
                  <a:pt x="372523" y="21"/>
                </a:lnTo>
                <a:lnTo>
                  <a:pt x="372522" y="21"/>
                </a:lnTo>
                <a:cubicBezTo>
                  <a:pt x="166707" y="21"/>
                  <a:pt x="0" y="335877"/>
                  <a:pt x="0" y="750034"/>
                </a:cubicBezTo>
                <a:cubicBezTo>
                  <a:pt x="0" y="1164192"/>
                  <a:pt x="166707" y="1500048"/>
                  <a:pt x="372522" y="150004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97" name="Google Shape;2097;g82e3d5c73d_2_62"/>
          <p:cNvSpPr/>
          <p:nvPr/>
        </p:nvSpPr>
        <p:spPr>
          <a:xfrm>
            <a:off x="764724" y="2266415"/>
            <a:ext cx="558788" cy="610670"/>
          </a:xfrm>
          <a:custGeom>
            <a:avLst/>
            <a:gdLst/>
            <a:ahLst/>
            <a:cxnLst/>
            <a:rect l="l" t="t" r="r" b="b"/>
            <a:pathLst>
              <a:path w="745051" h="814226" extrusionOk="0">
                <a:moveTo>
                  <a:pt x="3213" y="1"/>
                </a:moveTo>
                <a:lnTo>
                  <a:pt x="372523" y="1"/>
                </a:lnTo>
                <a:lnTo>
                  <a:pt x="372523" y="814206"/>
                </a:lnTo>
                <a:lnTo>
                  <a:pt x="372522" y="814206"/>
                </a:lnTo>
                <a:cubicBezTo>
                  <a:pt x="166707" y="814206"/>
                  <a:pt x="0" y="478350"/>
                  <a:pt x="0" y="64193"/>
                </a:cubicBezTo>
                <a:close/>
                <a:moveTo>
                  <a:pt x="372524" y="0"/>
                </a:moveTo>
                <a:lnTo>
                  <a:pt x="741837" y="0"/>
                </a:lnTo>
                <a:lnTo>
                  <a:pt x="745051" y="64213"/>
                </a:lnTo>
                <a:cubicBezTo>
                  <a:pt x="745051" y="478370"/>
                  <a:pt x="578342" y="814226"/>
                  <a:pt x="372525" y="814226"/>
                </a:cubicBezTo>
                <a:lnTo>
                  <a:pt x="372524" y="814226"/>
                </a:lnTo>
                <a:close/>
              </a:path>
            </a:pathLst>
          </a:custGeom>
          <a:solidFill>
            <a:schemeClr val="dk1">
              <a:alpha val="2471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98" name="Google Shape;2098;g82e3d5c73d_2_62"/>
          <p:cNvSpPr/>
          <p:nvPr/>
        </p:nvSpPr>
        <p:spPr>
          <a:xfrm>
            <a:off x="1411425" y="2266415"/>
            <a:ext cx="1676029" cy="610670"/>
          </a:xfrm>
          <a:custGeom>
            <a:avLst/>
            <a:gdLst/>
            <a:ahLst/>
            <a:cxnLst/>
            <a:rect l="l" t="t" r="r" b="b"/>
            <a:pathLst>
              <a:path w="2234705" h="814226" extrusionOk="0">
                <a:moveTo>
                  <a:pt x="369312" y="0"/>
                </a:moveTo>
                <a:lnTo>
                  <a:pt x="2231491" y="0"/>
                </a:lnTo>
                <a:lnTo>
                  <a:pt x="2234705" y="64213"/>
                </a:lnTo>
                <a:cubicBezTo>
                  <a:pt x="2234705" y="478370"/>
                  <a:pt x="2067996" y="814226"/>
                  <a:pt x="1862180" y="814226"/>
                </a:cubicBezTo>
                <a:lnTo>
                  <a:pt x="0" y="814226"/>
                </a:lnTo>
                <a:cubicBezTo>
                  <a:pt x="205816" y="814226"/>
                  <a:pt x="372526" y="478370"/>
                  <a:pt x="372526" y="64213"/>
                </a:cubicBezTo>
                <a:lnTo>
                  <a:pt x="369312" y="0"/>
                </a:lnTo>
                <a:close/>
              </a:path>
            </a:pathLst>
          </a:custGeom>
          <a:solidFill>
            <a:schemeClr val="dk1">
              <a:alpha val="2471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99" name="Google Shape;2099;g82e3d5c73d_2_62"/>
          <p:cNvSpPr/>
          <p:nvPr/>
        </p:nvSpPr>
        <p:spPr>
          <a:xfrm>
            <a:off x="3175366" y="2266415"/>
            <a:ext cx="1676029" cy="610670"/>
          </a:xfrm>
          <a:custGeom>
            <a:avLst/>
            <a:gdLst/>
            <a:ahLst/>
            <a:cxnLst/>
            <a:rect l="l" t="t" r="r" b="b"/>
            <a:pathLst>
              <a:path w="2234705" h="814226" extrusionOk="0">
                <a:moveTo>
                  <a:pt x="369312" y="0"/>
                </a:moveTo>
                <a:lnTo>
                  <a:pt x="2231491" y="0"/>
                </a:lnTo>
                <a:lnTo>
                  <a:pt x="2234705" y="64213"/>
                </a:lnTo>
                <a:cubicBezTo>
                  <a:pt x="2234705" y="478370"/>
                  <a:pt x="2067996" y="814226"/>
                  <a:pt x="1862180" y="814226"/>
                </a:cubicBezTo>
                <a:lnTo>
                  <a:pt x="0" y="814226"/>
                </a:lnTo>
                <a:cubicBezTo>
                  <a:pt x="205817" y="814226"/>
                  <a:pt x="372526" y="478370"/>
                  <a:pt x="372526" y="64213"/>
                </a:cubicBezTo>
                <a:lnTo>
                  <a:pt x="369312" y="0"/>
                </a:lnTo>
                <a:close/>
              </a:path>
            </a:pathLst>
          </a:custGeom>
          <a:solidFill>
            <a:schemeClr val="dk1">
              <a:alpha val="2471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00" name="Google Shape;2100;g82e3d5c73d_2_62"/>
          <p:cNvSpPr/>
          <p:nvPr/>
        </p:nvSpPr>
        <p:spPr>
          <a:xfrm>
            <a:off x="4939308" y="2266415"/>
            <a:ext cx="1676029" cy="610670"/>
          </a:xfrm>
          <a:custGeom>
            <a:avLst/>
            <a:gdLst/>
            <a:ahLst/>
            <a:cxnLst/>
            <a:rect l="l" t="t" r="r" b="b"/>
            <a:pathLst>
              <a:path w="2234705" h="814226" extrusionOk="0">
                <a:moveTo>
                  <a:pt x="369312" y="0"/>
                </a:moveTo>
                <a:lnTo>
                  <a:pt x="2231491" y="0"/>
                </a:lnTo>
                <a:lnTo>
                  <a:pt x="2234705" y="64213"/>
                </a:lnTo>
                <a:cubicBezTo>
                  <a:pt x="2234705" y="478370"/>
                  <a:pt x="2067996" y="814226"/>
                  <a:pt x="1862180" y="814226"/>
                </a:cubicBezTo>
                <a:lnTo>
                  <a:pt x="0" y="814226"/>
                </a:lnTo>
                <a:cubicBezTo>
                  <a:pt x="205817" y="814226"/>
                  <a:pt x="372526" y="478370"/>
                  <a:pt x="372526" y="64213"/>
                </a:cubicBezTo>
                <a:lnTo>
                  <a:pt x="369312" y="0"/>
                </a:lnTo>
                <a:close/>
              </a:path>
            </a:pathLst>
          </a:custGeom>
          <a:solidFill>
            <a:schemeClr val="dk1">
              <a:alpha val="2471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01" name="Google Shape;2101;g82e3d5c73d_2_62"/>
          <p:cNvSpPr/>
          <p:nvPr/>
        </p:nvSpPr>
        <p:spPr>
          <a:xfrm>
            <a:off x="6703248" y="2266415"/>
            <a:ext cx="1676029" cy="610670"/>
          </a:xfrm>
          <a:custGeom>
            <a:avLst/>
            <a:gdLst/>
            <a:ahLst/>
            <a:cxnLst/>
            <a:rect l="l" t="t" r="r" b="b"/>
            <a:pathLst>
              <a:path w="2234705" h="814226" extrusionOk="0">
                <a:moveTo>
                  <a:pt x="369311" y="0"/>
                </a:moveTo>
                <a:lnTo>
                  <a:pt x="2231491" y="0"/>
                </a:lnTo>
                <a:lnTo>
                  <a:pt x="2234705" y="64213"/>
                </a:lnTo>
                <a:cubicBezTo>
                  <a:pt x="2234705" y="478370"/>
                  <a:pt x="2067996" y="814226"/>
                  <a:pt x="1862180" y="814226"/>
                </a:cubicBezTo>
                <a:lnTo>
                  <a:pt x="0" y="814226"/>
                </a:lnTo>
                <a:cubicBezTo>
                  <a:pt x="205816" y="814226"/>
                  <a:pt x="372525" y="478370"/>
                  <a:pt x="372525" y="64213"/>
                </a:cubicBezTo>
                <a:lnTo>
                  <a:pt x="369311" y="0"/>
                </a:lnTo>
                <a:close/>
              </a:path>
            </a:pathLst>
          </a:custGeom>
          <a:solidFill>
            <a:schemeClr val="dk1">
              <a:alpha val="2471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02" name="Google Shape;2102;g82e3d5c73d_2_62"/>
          <p:cNvSpPr/>
          <p:nvPr/>
        </p:nvSpPr>
        <p:spPr>
          <a:xfrm>
            <a:off x="3579875" y="1870197"/>
            <a:ext cx="1069800" cy="873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b="1" dirty="0">
                <a:latin typeface="Merriweather" panose="020B0604020202020204" charset="0"/>
              </a:rPr>
              <a:t>COST TO STRING</a:t>
            </a:r>
            <a:endParaRPr sz="1800" b="1" dirty="0">
              <a:latin typeface="Merriweather" panose="020B0604020202020204" charset="0"/>
            </a:endParaRPr>
          </a:p>
        </p:txBody>
      </p:sp>
      <p:sp>
        <p:nvSpPr>
          <p:cNvPr id="2103" name="Google Shape;2103;g82e3d5c73d_2_62"/>
          <p:cNvSpPr/>
          <p:nvPr/>
        </p:nvSpPr>
        <p:spPr>
          <a:xfrm>
            <a:off x="5361050" y="1870197"/>
            <a:ext cx="1069800" cy="873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b="1" dirty="0">
                <a:latin typeface="Merriweather" panose="020B0604020202020204" charset="0"/>
              </a:rPr>
              <a:t>REMOVED     </a:t>
            </a:r>
            <a:endParaRPr b="1" dirty="0">
              <a:latin typeface="Merriweather" panose="020B0604020202020204" charset="0"/>
            </a:endParaRPr>
          </a:p>
          <a:p>
            <a:pPr marL="0" marR="0" lvl="0" indent="0" algn="ctr" rtl="0">
              <a:spcBef>
                <a:spcPts val="0"/>
              </a:spcBef>
              <a:spcAft>
                <a:spcPts val="0"/>
              </a:spcAft>
              <a:buNone/>
            </a:pPr>
            <a:r>
              <a:rPr lang="en" b="1" dirty="0">
                <a:latin typeface="Merriweather" panose="020B0604020202020204" charset="0"/>
              </a:rPr>
              <a:t>“,”</a:t>
            </a:r>
            <a:endParaRPr b="1" dirty="0">
              <a:latin typeface="Merriweather" panose="020B0604020202020204" charset="0"/>
            </a:endParaRPr>
          </a:p>
        </p:txBody>
      </p:sp>
      <p:sp>
        <p:nvSpPr>
          <p:cNvPr id="2104" name="Google Shape;2104;g82e3d5c73d_2_62"/>
          <p:cNvSpPr/>
          <p:nvPr/>
        </p:nvSpPr>
        <p:spPr>
          <a:xfrm>
            <a:off x="7085075" y="1870197"/>
            <a:ext cx="1069800" cy="873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b="1" dirty="0">
                <a:latin typeface="Merriweather" panose="020B0604020202020204" charset="0"/>
              </a:rPr>
              <a:t>BACK TO NUMERIC</a:t>
            </a:r>
            <a:endParaRPr b="1" dirty="0">
              <a:latin typeface="Merriweather" panose="020B0604020202020204" charset="0"/>
            </a:endParaRPr>
          </a:p>
        </p:txBody>
      </p:sp>
      <p:sp>
        <p:nvSpPr>
          <p:cNvPr id="2105" name="Google Shape;2105;g82e3d5c73d_2_62"/>
          <p:cNvSpPr/>
          <p:nvPr/>
        </p:nvSpPr>
        <p:spPr>
          <a:xfrm>
            <a:off x="1411424" y="3153654"/>
            <a:ext cx="1477800" cy="11772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endParaRPr sz="1100"/>
          </a:p>
        </p:txBody>
      </p:sp>
      <p:sp>
        <p:nvSpPr>
          <p:cNvPr id="2106" name="Google Shape;2106;g82e3d5c73d_2_62"/>
          <p:cNvSpPr/>
          <p:nvPr/>
        </p:nvSpPr>
        <p:spPr>
          <a:xfrm>
            <a:off x="3175366" y="3153654"/>
            <a:ext cx="1477800" cy="11772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100" b="1" dirty="0">
                <a:latin typeface="Merriweather" panose="020B0604020202020204" charset="0"/>
              </a:rPr>
              <a:t>Changed the cost column to string to remove “,”</a:t>
            </a:r>
            <a:endParaRPr sz="1100" b="1" dirty="0">
              <a:latin typeface="Merriweather" panose="020B0604020202020204" charset="0"/>
            </a:endParaRPr>
          </a:p>
        </p:txBody>
      </p:sp>
      <p:sp>
        <p:nvSpPr>
          <p:cNvPr id="2107" name="Google Shape;2107;g82e3d5c73d_2_62"/>
          <p:cNvSpPr/>
          <p:nvPr/>
        </p:nvSpPr>
        <p:spPr>
          <a:xfrm>
            <a:off x="4939308" y="3153654"/>
            <a:ext cx="1477800" cy="11772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endParaRPr sz="1100"/>
          </a:p>
        </p:txBody>
      </p:sp>
      <p:sp>
        <p:nvSpPr>
          <p:cNvPr id="2108" name="Google Shape;2108;g82e3d5c73d_2_62"/>
          <p:cNvSpPr/>
          <p:nvPr/>
        </p:nvSpPr>
        <p:spPr>
          <a:xfrm>
            <a:off x="6703248" y="3153654"/>
            <a:ext cx="1477800" cy="11772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endParaRPr sz="1100"/>
          </a:p>
        </p:txBody>
      </p:sp>
      <p:sp>
        <p:nvSpPr>
          <p:cNvPr id="2109" name="Google Shape;2109;g82e3d5c73d_2_62"/>
          <p:cNvSpPr/>
          <p:nvPr/>
        </p:nvSpPr>
        <p:spPr>
          <a:xfrm>
            <a:off x="1971827" y="1015340"/>
            <a:ext cx="561600" cy="56160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a:solidFill>
                  <a:srgbClr val="262626"/>
                </a:solidFill>
                <a:latin typeface="Calibri"/>
                <a:ea typeface="Calibri"/>
                <a:cs typeface="Calibri"/>
                <a:sym typeface="Calibri"/>
              </a:rPr>
              <a:t>1</a:t>
            </a:r>
            <a:endParaRPr sz="1100"/>
          </a:p>
        </p:txBody>
      </p:sp>
      <p:sp>
        <p:nvSpPr>
          <p:cNvPr id="2110" name="Google Shape;2110;g82e3d5c73d_2_62"/>
          <p:cNvSpPr/>
          <p:nvPr/>
        </p:nvSpPr>
        <p:spPr>
          <a:xfrm>
            <a:off x="3734716" y="1015340"/>
            <a:ext cx="561600" cy="56160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a:solidFill>
                  <a:srgbClr val="262626"/>
                </a:solidFill>
                <a:latin typeface="Calibri"/>
                <a:ea typeface="Calibri"/>
                <a:cs typeface="Calibri"/>
                <a:sym typeface="Calibri"/>
              </a:rPr>
              <a:t>2</a:t>
            </a:r>
            <a:endParaRPr sz="1100"/>
          </a:p>
        </p:txBody>
      </p:sp>
      <p:sp>
        <p:nvSpPr>
          <p:cNvPr id="2111" name="Google Shape;2111;g82e3d5c73d_2_62"/>
          <p:cNvSpPr/>
          <p:nvPr/>
        </p:nvSpPr>
        <p:spPr>
          <a:xfrm>
            <a:off x="5497604" y="1015340"/>
            <a:ext cx="561600" cy="56160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a:solidFill>
                  <a:srgbClr val="262626"/>
                </a:solidFill>
                <a:latin typeface="Calibri"/>
                <a:ea typeface="Calibri"/>
                <a:cs typeface="Calibri"/>
                <a:sym typeface="Calibri"/>
              </a:rPr>
              <a:t>3</a:t>
            </a:r>
            <a:endParaRPr sz="1100"/>
          </a:p>
        </p:txBody>
      </p:sp>
      <p:sp>
        <p:nvSpPr>
          <p:cNvPr id="2112" name="Google Shape;2112;g82e3d5c73d_2_62"/>
          <p:cNvSpPr/>
          <p:nvPr/>
        </p:nvSpPr>
        <p:spPr>
          <a:xfrm>
            <a:off x="7260493" y="1015340"/>
            <a:ext cx="561600" cy="56160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 sz="2400" b="1">
                <a:solidFill>
                  <a:srgbClr val="262626"/>
                </a:solidFill>
                <a:latin typeface="Calibri"/>
                <a:ea typeface="Calibri"/>
                <a:cs typeface="Calibri"/>
                <a:sym typeface="Calibri"/>
              </a:rPr>
              <a:t>4</a:t>
            </a:r>
            <a:endParaRPr sz="1100"/>
          </a:p>
        </p:txBody>
      </p:sp>
      <p:sp>
        <p:nvSpPr>
          <p:cNvPr id="2113" name="Google Shape;2113;g82e3d5c73d_2_62"/>
          <p:cNvSpPr txBox="1"/>
          <p:nvPr/>
        </p:nvSpPr>
        <p:spPr>
          <a:xfrm>
            <a:off x="1800225" y="1821650"/>
            <a:ext cx="1017900" cy="9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latin typeface="Merriweather"/>
                <a:ea typeface="Merriweather"/>
                <a:cs typeface="Merriweather"/>
                <a:sym typeface="Merriweather"/>
              </a:rPr>
              <a:t>COST</a:t>
            </a:r>
            <a:endParaRPr sz="2400" b="1" dirty="0">
              <a:latin typeface="Merriweather"/>
              <a:ea typeface="Merriweather"/>
              <a:cs typeface="Merriweather"/>
              <a:sym typeface="Merriweather"/>
            </a:endParaRPr>
          </a:p>
        </p:txBody>
      </p:sp>
      <p:pic>
        <p:nvPicPr>
          <p:cNvPr id="2114" name="Google Shape;2114;g82e3d5c73d_2_62"/>
          <p:cNvPicPr preferRelativeResize="0"/>
          <p:nvPr/>
        </p:nvPicPr>
        <p:blipFill>
          <a:blip r:embed="rId5">
            <a:alphaModFix/>
          </a:blip>
          <a:stretch>
            <a:fillRect/>
          </a:stretch>
        </p:blipFill>
        <p:spPr>
          <a:xfrm>
            <a:off x="1678838" y="3211635"/>
            <a:ext cx="942975" cy="1781175"/>
          </a:xfrm>
          <a:prstGeom prst="rect">
            <a:avLst/>
          </a:prstGeom>
          <a:noFill/>
          <a:ln>
            <a:noFill/>
          </a:ln>
        </p:spPr>
      </p:pic>
      <p:pic>
        <p:nvPicPr>
          <p:cNvPr id="2115" name="Google Shape;2115;g82e3d5c73d_2_62"/>
          <p:cNvPicPr preferRelativeResize="0"/>
          <p:nvPr/>
        </p:nvPicPr>
        <p:blipFill>
          <a:blip r:embed="rId6">
            <a:alphaModFix/>
          </a:blip>
          <a:stretch>
            <a:fillRect/>
          </a:stretch>
        </p:blipFill>
        <p:spPr>
          <a:xfrm>
            <a:off x="5124900" y="3211635"/>
            <a:ext cx="1106625" cy="1659938"/>
          </a:xfrm>
          <a:prstGeom prst="rect">
            <a:avLst/>
          </a:prstGeom>
          <a:noFill/>
          <a:ln>
            <a:noFill/>
          </a:ln>
        </p:spPr>
      </p:pic>
      <p:pic>
        <p:nvPicPr>
          <p:cNvPr id="2116" name="Google Shape;2116;g82e3d5c73d_2_62"/>
          <p:cNvPicPr preferRelativeResize="0"/>
          <p:nvPr/>
        </p:nvPicPr>
        <p:blipFill>
          <a:blip r:embed="rId7">
            <a:alphaModFix/>
          </a:blip>
          <a:stretch>
            <a:fillRect/>
          </a:stretch>
        </p:blipFill>
        <p:spPr>
          <a:xfrm>
            <a:off x="7046863" y="3136735"/>
            <a:ext cx="790575" cy="1809750"/>
          </a:xfrm>
          <a:prstGeom prst="rect">
            <a:avLst/>
          </a:prstGeom>
          <a:noFill/>
          <a:ln>
            <a:noFill/>
          </a:ln>
        </p:spPr>
      </p:pic>
      <p:pic>
        <p:nvPicPr>
          <p:cNvPr id="29" name="Recorded Sound">
            <a:hlinkClick r:id="" action="ppaction://media"/>
            <a:extLst>
              <a:ext uri="{FF2B5EF4-FFF2-40B4-BE49-F238E27FC236}">
                <a16:creationId xmlns:a16="http://schemas.microsoft.com/office/drawing/2014/main" id="{BB3B10CD-C640-4DD3-9000-0F2DC11DC8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74477" y="26241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Click="0" advTm="0">
        <p:fade thruBlk="1"/>
      </p:transition>
    </mc:Choice>
    <mc:Fallback xmlns="">
      <p:transition advClick="0" advTm="0">
        <p:fade thruBlk="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13"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1633</TotalTime>
  <Words>2513</Words>
  <Application>Microsoft Office PowerPoint</Application>
  <PresentationFormat>On-screen Show (16:9)</PresentationFormat>
  <Paragraphs>367</Paragraphs>
  <Slides>37</Slides>
  <Notes>37</Notes>
  <HiddenSlides>0</HiddenSlides>
  <MMClips>37</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6" baseType="lpstr">
      <vt:lpstr>Arial</vt:lpstr>
      <vt:lpstr>Amatic SC</vt:lpstr>
      <vt:lpstr>Helvetica Neue</vt:lpstr>
      <vt:lpstr>Calibri</vt:lpstr>
      <vt:lpstr>Noto Sans Symbols</vt:lpstr>
      <vt:lpstr>Wingdings</vt:lpstr>
      <vt:lpstr>Merriweather</vt:lpstr>
      <vt:lpstr>Nathaniel template</vt:lpstr>
      <vt:lpstr>Document</vt:lpstr>
      <vt:lpstr>Restaurant Rating Application</vt:lpstr>
      <vt:lpstr>Background</vt:lpstr>
      <vt:lpstr>Objective</vt:lpstr>
      <vt:lpstr>Deliverables</vt:lpstr>
      <vt:lpstr>Project Activities</vt:lpstr>
      <vt:lpstr>Data Transformation (Completion Date: March 14,2020)</vt:lpstr>
      <vt:lpstr>Features</vt:lpstr>
      <vt:lpstr>Finding Missing Data</vt:lpstr>
      <vt:lpstr>Data Cleaning</vt:lpstr>
      <vt:lpstr>Feature Encoding</vt:lpstr>
      <vt:lpstr>Data Visualization (Completion Date: March 20,2020)</vt:lpstr>
      <vt:lpstr>Correlation</vt:lpstr>
      <vt:lpstr>Average Rating</vt:lpstr>
      <vt:lpstr>Table Reservation</vt:lpstr>
      <vt:lpstr>PowerPoint Presentation</vt:lpstr>
      <vt:lpstr>PowerPoint Presentation</vt:lpstr>
      <vt:lpstr>PowerPoint Presentation</vt:lpstr>
      <vt:lpstr>Data Modelling</vt:lpstr>
      <vt:lpstr>Feature Selection</vt:lpstr>
      <vt:lpstr>Regression Analysis</vt:lpstr>
      <vt:lpstr>Data Mining</vt:lpstr>
      <vt:lpstr>PowerPoint Presentation</vt:lpstr>
      <vt:lpstr>PowerPoint Presentation</vt:lpstr>
      <vt:lpstr>PowerPoint Presentation</vt:lpstr>
      <vt:lpstr>Application</vt:lpstr>
      <vt:lpstr>PowerPoint Presentation</vt:lpstr>
      <vt:lpstr>PowerPoint Presentation</vt:lpstr>
      <vt:lpstr>PowerPoint Presentation</vt:lpstr>
      <vt:lpstr>PowerPoint Presentation</vt:lpstr>
      <vt:lpstr>PowerPoint Presentation</vt:lpstr>
      <vt:lpstr>PowerPoint Presentation</vt:lpstr>
      <vt:lpstr>Key Findings</vt:lpstr>
      <vt:lpstr>PowerPoint Presentation</vt:lpstr>
      <vt:lpstr>Application Demo click on the button below  </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simar</dc:creator>
  <cp:lastModifiedBy>Amit Verma</cp:lastModifiedBy>
  <cp:revision>114</cp:revision>
  <dcterms:modified xsi:type="dcterms:W3CDTF">2020-04-10T00:47:15Z</dcterms:modified>
</cp:coreProperties>
</file>